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ink/ink1.xml" ContentType="application/inkml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theme/themeOverride5.xml" ContentType="application/vnd.openxmlformats-officedocument.themeOverr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41" r:id="rId2"/>
    <p:sldMasterId id="2147483781" r:id="rId3"/>
  </p:sldMasterIdLst>
  <p:notesMasterIdLst>
    <p:notesMasterId r:id="rId64"/>
  </p:notesMasterIdLst>
  <p:sldIdLst>
    <p:sldId id="256" r:id="rId4"/>
    <p:sldId id="358" r:id="rId5"/>
    <p:sldId id="364" r:id="rId6"/>
    <p:sldId id="365" r:id="rId7"/>
    <p:sldId id="366" r:id="rId8"/>
    <p:sldId id="368" r:id="rId9"/>
    <p:sldId id="369" r:id="rId10"/>
    <p:sldId id="260" r:id="rId11"/>
    <p:sldId id="367" r:id="rId12"/>
    <p:sldId id="259" r:id="rId13"/>
    <p:sldId id="261" r:id="rId14"/>
    <p:sldId id="262" r:id="rId15"/>
    <p:sldId id="263" r:id="rId16"/>
    <p:sldId id="264" r:id="rId17"/>
    <p:sldId id="351" r:id="rId18"/>
    <p:sldId id="375" r:id="rId19"/>
    <p:sldId id="265" r:id="rId20"/>
    <p:sldId id="374" r:id="rId21"/>
    <p:sldId id="376" r:id="rId22"/>
    <p:sldId id="378" r:id="rId23"/>
    <p:sldId id="257" r:id="rId24"/>
    <p:sldId id="379" r:id="rId25"/>
    <p:sldId id="380" r:id="rId26"/>
    <p:sldId id="381" r:id="rId27"/>
    <p:sldId id="272" r:id="rId28"/>
    <p:sldId id="356" r:id="rId29"/>
    <p:sldId id="270" r:id="rId30"/>
    <p:sldId id="372" r:id="rId31"/>
    <p:sldId id="278" r:id="rId32"/>
    <p:sldId id="370" r:id="rId33"/>
    <p:sldId id="273" r:id="rId34"/>
    <p:sldId id="305" r:id="rId35"/>
    <p:sldId id="311" r:id="rId36"/>
    <p:sldId id="373" r:id="rId37"/>
    <p:sldId id="315" r:id="rId38"/>
    <p:sldId id="318" r:id="rId39"/>
    <p:sldId id="319" r:id="rId40"/>
    <p:sldId id="320" r:id="rId41"/>
    <p:sldId id="321" r:id="rId42"/>
    <p:sldId id="268" r:id="rId43"/>
    <p:sldId id="313" r:id="rId44"/>
    <p:sldId id="363" r:id="rId45"/>
    <p:sldId id="383" r:id="rId46"/>
    <p:sldId id="384" r:id="rId47"/>
    <p:sldId id="390" r:id="rId48"/>
    <p:sldId id="385" r:id="rId49"/>
    <p:sldId id="391" r:id="rId50"/>
    <p:sldId id="396" r:id="rId51"/>
    <p:sldId id="397" r:id="rId52"/>
    <p:sldId id="398" r:id="rId53"/>
    <p:sldId id="386" r:id="rId54"/>
    <p:sldId id="392" r:id="rId55"/>
    <p:sldId id="393" r:id="rId56"/>
    <p:sldId id="395" r:id="rId57"/>
    <p:sldId id="394" r:id="rId58"/>
    <p:sldId id="399" r:id="rId59"/>
    <p:sldId id="400" r:id="rId60"/>
    <p:sldId id="352" r:id="rId61"/>
    <p:sldId id="354" r:id="rId62"/>
    <p:sldId id="38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3" y="3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3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4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D:\Data\Data-Current\shortcourse21072014\epidemiccurvefigure.xlsx" TargetMode="External"/><Relationship Id="rId1" Type="http://schemas.openxmlformats.org/officeDocument/2006/relationships/themeOverride" Target="../theme/themeOverrid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Sheet2!$C$3:$C$13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6-4F0C-AA1F-C99DC22A7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9273944"/>
        <c:axId val="659265088"/>
      </c:barChart>
      <c:catAx>
        <c:axId val="65927394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659265088"/>
        <c:crosses val="autoZero"/>
        <c:auto val="1"/>
        <c:lblAlgn val="ctr"/>
        <c:lblOffset val="100"/>
        <c:noMultiLvlLbl val="0"/>
      </c:catAx>
      <c:valAx>
        <c:axId val="65926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27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3"/>
          <c:order val="0"/>
          <c:tx>
            <c:v>Outbreak Data</c:v>
          </c:tx>
          <c:spPr>
            <a:ln w="22225" cap="rnd" cmpd="sng" algn="ctr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diamond"/>
            <c:size val="4"/>
            <c:spPr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marker>
          <c:cat>
            <c:numRef>
              <c:f>Sheet3!$N$4:$N$104</c:f>
              <c:numCache>
                <c:formatCode>General</c:formatCode>
                <c:ptCount val="1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</c:numCache>
            </c:numRef>
          </c:cat>
          <c:val>
            <c:numRef>
              <c:f>Sheet3!$R$4:$R$104</c:f>
              <c:numCache>
                <c:formatCode>General</c:formatCode>
                <c:ptCount val="101"/>
                <c:pt idx="0">
                  <c:v>2.1949528930265201</c:v>
                </c:pt>
                <c:pt idx="1">
                  <c:v>12.731918885781004</c:v>
                </c:pt>
                <c:pt idx="2">
                  <c:v>29.452335808755393</c:v>
                </c:pt>
                <c:pt idx="3">
                  <c:v>1.6643010299514438</c:v>
                </c:pt>
                <c:pt idx="4">
                  <c:v>18.795326449382728</c:v>
                </c:pt>
                <c:pt idx="5">
                  <c:v>8.8260685804987897</c:v>
                </c:pt>
                <c:pt idx="6">
                  <c:v>15.702456524608731</c:v>
                </c:pt>
                <c:pt idx="7">
                  <c:v>28.201721697361116</c:v>
                </c:pt>
                <c:pt idx="8">
                  <c:v>25.5333579470811</c:v>
                </c:pt>
                <c:pt idx="9">
                  <c:v>7.6470690388585156</c:v>
                </c:pt>
                <c:pt idx="10">
                  <c:v>14.25591964626998</c:v>
                </c:pt>
                <c:pt idx="11">
                  <c:v>12.087020857278086</c:v>
                </c:pt>
                <c:pt idx="12">
                  <c:v>5.0174867855920136</c:v>
                </c:pt>
                <c:pt idx="13">
                  <c:v>9.4114729355340643</c:v>
                </c:pt>
                <c:pt idx="14">
                  <c:v>8.865575725502989</c:v>
                </c:pt>
                <c:pt idx="15">
                  <c:v>3.0851817337872296</c:v>
                </c:pt>
                <c:pt idx="16">
                  <c:v>14.252366908013823</c:v>
                </c:pt>
                <c:pt idx="17">
                  <c:v>4.7165398269788419</c:v>
                </c:pt>
                <c:pt idx="18">
                  <c:v>5.1912538088293392</c:v>
                </c:pt>
                <c:pt idx="19">
                  <c:v>4.7123310026769287</c:v>
                </c:pt>
                <c:pt idx="20">
                  <c:v>3.2360946777063742</c:v>
                </c:pt>
                <c:pt idx="21">
                  <c:v>9.2923612374114839</c:v>
                </c:pt>
                <c:pt idx="22">
                  <c:v>3.689937397379861</c:v>
                </c:pt>
                <c:pt idx="23">
                  <c:v>36.659189908992879</c:v>
                </c:pt>
                <c:pt idx="24">
                  <c:v>1.7966910131068392</c:v>
                </c:pt>
                <c:pt idx="25">
                  <c:v>23.753525971723896</c:v>
                </c:pt>
                <c:pt idx="26">
                  <c:v>31.221748108960895</c:v>
                </c:pt>
                <c:pt idx="27">
                  <c:v>1.0798368475418645</c:v>
                </c:pt>
                <c:pt idx="28">
                  <c:v>24.616869834875736</c:v>
                </c:pt>
                <c:pt idx="29">
                  <c:v>1.1172001127254383</c:v>
                </c:pt>
                <c:pt idx="30">
                  <c:v>35.118259079347155</c:v>
                </c:pt>
                <c:pt idx="31">
                  <c:v>12.671572833656331</c:v>
                </c:pt>
                <c:pt idx="32">
                  <c:v>27.419255090948887</c:v>
                </c:pt>
                <c:pt idx="33">
                  <c:v>24.05499605783449</c:v>
                </c:pt>
                <c:pt idx="34">
                  <c:v>27.997533478057328</c:v>
                </c:pt>
                <c:pt idx="35">
                  <c:v>42.384734597719401</c:v>
                </c:pt>
                <c:pt idx="36">
                  <c:v>43.503787798767533</c:v>
                </c:pt>
                <c:pt idx="37">
                  <c:v>46.056989050078698</c:v>
                </c:pt>
                <c:pt idx="38">
                  <c:v>42.465306737260107</c:v>
                </c:pt>
                <c:pt idx="39">
                  <c:v>36.323056903771253</c:v>
                </c:pt>
                <c:pt idx="40">
                  <c:v>45.257997038188073</c:v>
                </c:pt>
                <c:pt idx="41">
                  <c:v>65.726613910463783</c:v>
                </c:pt>
                <c:pt idx="42">
                  <c:v>71.771033629120836</c:v>
                </c:pt>
                <c:pt idx="43">
                  <c:v>59.150819402501384</c:v>
                </c:pt>
                <c:pt idx="44">
                  <c:v>64.950041204706963</c:v>
                </c:pt>
                <c:pt idx="45">
                  <c:v>85.906258322095312</c:v>
                </c:pt>
                <c:pt idx="46">
                  <c:v>80.75009639096794</c:v>
                </c:pt>
                <c:pt idx="47">
                  <c:v>76.318996572886149</c:v>
                </c:pt>
                <c:pt idx="48">
                  <c:v>74.39535589241784</c:v>
                </c:pt>
                <c:pt idx="49">
                  <c:v>118.48357848516545</c:v>
                </c:pt>
                <c:pt idx="50">
                  <c:v>106.18911143592902</c:v>
                </c:pt>
                <c:pt idx="51">
                  <c:v>98.342685939522312</c:v>
                </c:pt>
                <c:pt idx="52">
                  <c:v>98.229653205153639</c:v>
                </c:pt>
                <c:pt idx="53">
                  <c:v>110.77367353054467</c:v>
                </c:pt>
                <c:pt idx="54">
                  <c:v>116.31226260932897</c:v>
                </c:pt>
                <c:pt idx="55">
                  <c:v>128.96052129710142</c:v>
                </c:pt>
                <c:pt idx="56">
                  <c:v>129.44923716496459</c:v>
                </c:pt>
                <c:pt idx="57">
                  <c:v>134.27653946577334</c:v>
                </c:pt>
                <c:pt idx="58">
                  <c:v>165.92726308800803</c:v>
                </c:pt>
                <c:pt idx="59">
                  <c:v>121.90006766527404</c:v>
                </c:pt>
                <c:pt idx="60">
                  <c:v>155.43472987087986</c:v>
                </c:pt>
                <c:pt idx="61">
                  <c:v>126.99969196311307</c:v>
                </c:pt>
                <c:pt idx="62">
                  <c:v>145.56901265548734</c:v>
                </c:pt>
                <c:pt idx="63">
                  <c:v>162.35621316064083</c:v>
                </c:pt>
                <c:pt idx="64">
                  <c:v>153.04284253767148</c:v>
                </c:pt>
                <c:pt idx="65">
                  <c:v>146.49948653422103</c:v>
                </c:pt>
                <c:pt idx="66">
                  <c:v>181.13558449552949</c:v>
                </c:pt>
                <c:pt idx="67">
                  <c:v>158.11506999007599</c:v>
                </c:pt>
                <c:pt idx="68">
                  <c:v>120.34130667291892</c:v>
                </c:pt>
                <c:pt idx="69">
                  <c:v>135.75334579286496</c:v>
                </c:pt>
                <c:pt idx="70">
                  <c:v>190.41476424337367</c:v>
                </c:pt>
                <c:pt idx="71">
                  <c:v>147.65743941141722</c:v>
                </c:pt>
                <c:pt idx="72">
                  <c:v>112.88878743657276</c:v>
                </c:pt>
                <c:pt idx="73">
                  <c:v>108.42626159358267</c:v>
                </c:pt>
                <c:pt idx="74">
                  <c:v>161.07983202565634</c:v>
                </c:pt>
                <c:pt idx="75">
                  <c:v>125.12522503695885</c:v>
                </c:pt>
                <c:pt idx="76">
                  <c:v>163.39893935810375</c:v>
                </c:pt>
                <c:pt idx="77">
                  <c:v>125.09296052946098</c:v>
                </c:pt>
                <c:pt idx="78">
                  <c:v>165.83441823756968</c:v>
                </c:pt>
                <c:pt idx="79">
                  <c:v>137.63353521808256</c:v>
                </c:pt>
                <c:pt idx="80">
                  <c:v>115.96445789798919</c:v>
                </c:pt>
                <c:pt idx="81">
                  <c:v>142.73523344850119</c:v>
                </c:pt>
                <c:pt idx="82">
                  <c:v>126.77531530318592</c:v>
                </c:pt>
                <c:pt idx="83">
                  <c:v>99.531147107124184</c:v>
                </c:pt>
                <c:pt idx="84">
                  <c:v>121.49330227968008</c:v>
                </c:pt>
                <c:pt idx="85">
                  <c:v>92.855276467143582</c:v>
                </c:pt>
                <c:pt idx="86">
                  <c:v>111.54302169243584</c:v>
                </c:pt>
                <c:pt idx="87">
                  <c:v>99.463262943741512</c:v>
                </c:pt>
                <c:pt idx="88">
                  <c:v>78.478207910351259</c:v>
                </c:pt>
                <c:pt idx="89">
                  <c:v>96.557970527251541</c:v>
                </c:pt>
                <c:pt idx="90">
                  <c:v>91.612077373109997</c:v>
                </c:pt>
                <c:pt idx="91">
                  <c:v>73.894444377588371</c:v>
                </c:pt>
                <c:pt idx="92">
                  <c:v>49.52408938400211</c:v>
                </c:pt>
                <c:pt idx="93">
                  <c:v>83.587390436109288</c:v>
                </c:pt>
                <c:pt idx="94">
                  <c:v>60.607821574138676</c:v>
                </c:pt>
                <c:pt idx="95">
                  <c:v>87.082480836075504</c:v>
                </c:pt>
                <c:pt idx="96">
                  <c:v>55.770890259252866</c:v>
                </c:pt>
                <c:pt idx="97">
                  <c:v>86.778011657436025</c:v>
                </c:pt>
                <c:pt idx="98">
                  <c:v>61.20816629359733</c:v>
                </c:pt>
                <c:pt idx="99">
                  <c:v>63.801494211529331</c:v>
                </c:pt>
                <c:pt idx="100">
                  <c:v>60.214235511714818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C4-4C94-84B0-DB1A3F612354}"/>
            </c:ext>
          </c:extLst>
        </c:ser>
        <c:ser>
          <c:idx val="1"/>
          <c:order val="1"/>
          <c:tx>
            <c:v>Geometric increase</c:v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Sheet3!$N$4:$N$104</c:f>
              <c:numCache>
                <c:formatCode>General</c:formatCode>
                <c:ptCount val="1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</c:numCache>
            </c:numRef>
          </c:cat>
          <c:val>
            <c:numRef>
              <c:f>Sheet3!$P$4:$P$104</c:f>
              <c:numCache>
                <c:formatCode>General</c:formatCode>
                <c:ptCount val="101"/>
                <c:pt idx="0">
                  <c:v>1</c:v>
                </c:pt>
                <c:pt idx="1">
                  <c:v>1.1002650931060181</c:v>
                </c:pt>
                <c:pt idx="2">
                  <c:v>1.2105832751075947</c:v>
                </c:pt>
                <c:pt idx="3">
                  <c:v>1.3319625198988461</c:v>
                </c:pt>
                <c:pt idx="4">
                  <c:v>1.4655118659702304</c:v>
                </c:pt>
                <c:pt idx="5">
                  <c:v>1.61245154965971</c:v>
                </c:pt>
                <c:pt idx="6">
                  <c:v>1.7741241544152839</c:v>
                </c:pt>
                <c:pt idx="7">
                  <c:v>1.952006877939368</c:v>
                </c:pt>
                <c:pt idx="8">
                  <c:v>2.1477250292995467</c:v>
                </c:pt>
                <c:pt idx="9">
                  <c:v>2.3630668793283913</c:v>
                </c:pt>
                <c:pt idx="10">
                  <c:v>2.6</c:v>
                </c:pt>
                <c:pt idx="11">
                  <c:v>2.8606892420756478</c:v>
                </c:pt>
                <c:pt idx="12">
                  <c:v>3.1475165152797464</c:v>
                </c:pt>
                <c:pt idx="13">
                  <c:v>3.4631025517370002</c:v>
                </c:pt>
                <c:pt idx="14">
                  <c:v>3.8103308515225991</c:v>
                </c:pt>
                <c:pt idx="15">
                  <c:v>4.1923740291152463</c:v>
                </c:pt>
                <c:pt idx="16">
                  <c:v>4.6127228014797392</c:v>
                </c:pt>
                <c:pt idx="17">
                  <c:v>5.0752178826423568</c:v>
                </c:pt>
                <c:pt idx="18">
                  <c:v>5.5840850761788214</c:v>
                </c:pt>
                <c:pt idx="19">
                  <c:v>6.143973886253816</c:v>
                </c:pt>
                <c:pt idx="20">
                  <c:v>6.7600000000000007</c:v>
                </c:pt>
                <c:pt idx="21">
                  <c:v>7.4377920293966833</c:v>
                </c:pt>
                <c:pt idx="22">
                  <c:v>8.183542939727344</c:v>
                </c:pt>
                <c:pt idx="23">
                  <c:v>9.0040666345161977</c:v>
                </c:pt>
                <c:pt idx="24">
                  <c:v>9.9068602139587583</c:v>
                </c:pt>
                <c:pt idx="25">
                  <c:v>10.900172475699637</c:v>
                </c:pt>
                <c:pt idx="26">
                  <c:v>11.993079283847322</c:v>
                </c:pt>
                <c:pt idx="27">
                  <c:v>13.195566494870128</c:v>
                </c:pt>
                <c:pt idx="28">
                  <c:v>14.518621198064933</c:v>
                </c:pt>
                <c:pt idx="29">
                  <c:v>15.97433210425992</c:v>
                </c:pt>
                <c:pt idx="30">
                  <c:v>17.576000000000004</c:v>
                </c:pt>
                <c:pt idx="31">
                  <c:v>19.338259276431373</c:v>
                </c:pt>
                <c:pt idx="32">
                  <c:v>21.277211643291089</c:v>
                </c:pt>
                <c:pt idx="33">
                  <c:v>23.410573249742111</c:v>
                </c:pt>
                <c:pt idx="34">
                  <c:v>25.757836556292769</c:v>
                </c:pt>
                <c:pt idx="35">
                  <c:v>28.340448436819056</c:v>
                </c:pt>
                <c:pt idx="36">
                  <c:v>31.182006138003032</c:v>
                </c:pt>
                <c:pt idx="37">
                  <c:v>34.308472886662329</c:v>
                </c:pt>
                <c:pt idx="38">
                  <c:v>37.748415114968822</c:v>
                </c:pt>
                <c:pt idx="39">
                  <c:v>41.533263471075784</c:v>
                </c:pt>
                <c:pt idx="40">
                  <c:v>45.697600000000008</c:v>
                </c:pt>
                <c:pt idx="41">
                  <c:v>50.279474118721566</c:v>
                </c:pt>
                <c:pt idx="42">
                  <c:v>55.320750272556829</c:v>
                </c:pt>
                <c:pt idx="43">
                  <c:v>60.867490449329509</c:v>
                </c:pt>
                <c:pt idx="44">
                  <c:v>66.970375046361241</c:v>
                </c:pt>
                <c:pt idx="45">
                  <c:v>73.685165935729529</c:v>
                </c:pt>
                <c:pt idx="46">
                  <c:v>81.073215958807836</c:v>
                </c:pt>
                <c:pt idx="47">
                  <c:v>89.202029505322088</c:v>
                </c:pt>
                <c:pt idx="48">
                  <c:v>98.14587929891897</c:v>
                </c:pt>
                <c:pt idx="49">
                  <c:v>107.98648502479708</c:v>
                </c:pt>
                <c:pt idx="50">
                  <c:v>118.81376000000003</c:v>
                </c:pt>
                <c:pt idx="51">
                  <c:v>130.72663270867605</c:v>
                </c:pt>
                <c:pt idx="52">
                  <c:v>143.83395070864779</c:v>
                </c:pt>
                <c:pt idx="53">
                  <c:v>158.25547516825662</c:v>
                </c:pt>
                <c:pt idx="54">
                  <c:v>174.12297512053914</c:v>
                </c:pt>
                <c:pt idx="55">
                  <c:v>191.58143143289686</c:v>
                </c:pt>
                <c:pt idx="56">
                  <c:v>210.79036149290044</c:v>
                </c:pt>
                <c:pt idx="57">
                  <c:v>231.92527671383729</c:v>
                </c:pt>
                <c:pt idx="58">
                  <c:v>255.17928617718917</c:v>
                </c:pt>
                <c:pt idx="59">
                  <c:v>280.76486106447248</c:v>
                </c:pt>
                <c:pt idx="60">
                  <c:v>308.91577600000011</c:v>
                </c:pt>
                <c:pt idx="61">
                  <c:v>339.88924504255783</c:v>
                </c:pt>
                <c:pt idx="62">
                  <c:v>373.96827184248406</c:v>
                </c:pt>
                <c:pt idx="63">
                  <c:v>411.46423543746738</c:v>
                </c:pt>
                <c:pt idx="64">
                  <c:v>452.71973531340194</c:v>
                </c:pt>
                <c:pt idx="65">
                  <c:v>498.11172172553199</c:v>
                </c:pt>
                <c:pt idx="66">
                  <c:v>548.05493988154092</c:v>
                </c:pt>
                <c:pt idx="67">
                  <c:v>603.00571945597721</c:v>
                </c:pt>
                <c:pt idx="68">
                  <c:v>663.46614406069205</c:v>
                </c:pt>
                <c:pt idx="69">
                  <c:v>729.9886387676288</c:v>
                </c:pt>
                <c:pt idx="70">
                  <c:v>803.18101760000036</c:v>
                </c:pt>
                <c:pt idx="71">
                  <c:v>883.71203711064982</c:v>
                </c:pt>
                <c:pt idx="72">
                  <c:v>972.31750679045888</c:v>
                </c:pt>
                <c:pt idx="73">
                  <c:v>1069.8070121374155</c:v>
                </c:pt>
                <c:pt idx="74">
                  <c:v>1177.0713118148444</c:v>
                </c:pt>
                <c:pt idx="75">
                  <c:v>1295.0904764863824</c:v>
                </c:pt>
                <c:pt idx="76">
                  <c:v>1424.9428436920066</c:v>
                </c:pt>
                <c:pt idx="77">
                  <c:v>1567.8148705855413</c:v>
                </c:pt>
                <c:pt idx="78">
                  <c:v>1725.0119745577983</c:v>
                </c:pt>
                <c:pt idx="79">
                  <c:v>1897.9704607958336</c:v>
                </c:pt>
                <c:pt idx="80">
                  <c:v>2088.2706457600007</c:v>
                </c:pt>
                <c:pt idx="81">
                  <c:v>2297.6512964876902</c:v>
                </c:pt>
                <c:pt idx="82">
                  <c:v>2528.0255176551914</c:v>
                </c:pt>
                <c:pt idx="83">
                  <c:v>2781.4982315572811</c:v>
                </c:pt>
                <c:pt idx="84">
                  <c:v>3060.3854107185962</c:v>
                </c:pt>
                <c:pt idx="85">
                  <c:v>3367.2352388645922</c:v>
                </c:pt>
                <c:pt idx="86">
                  <c:v>3704.8513935992187</c:v>
                </c:pt>
                <c:pt idx="87">
                  <c:v>4076.318663522401</c:v>
                </c:pt>
                <c:pt idx="88">
                  <c:v>4485.0311338502852</c:v>
                </c:pt>
                <c:pt idx="89">
                  <c:v>4934.7231980691695</c:v>
                </c:pt>
                <c:pt idx="90">
                  <c:v>5429.5036789760015</c:v>
                </c:pt>
                <c:pt idx="91">
                  <c:v>5973.893370867997</c:v>
                </c:pt>
                <c:pt idx="92">
                  <c:v>6572.8663459034942</c:v>
                </c:pt>
                <c:pt idx="93">
                  <c:v>7231.8954020489264</c:v>
                </c:pt>
                <c:pt idx="94">
                  <c:v>7957.0020678683522</c:v>
                </c:pt>
                <c:pt idx="95">
                  <c:v>8754.811621047942</c:v>
                </c:pt>
                <c:pt idx="96">
                  <c:v>9632.6136233579709</c:v>
                </c:pt>
                <c:pt idx="97">
                  <c:v>10598.428525158246</c:v>
                </c:pt>
                <c:pt idx="98">
                  <c:v>11661.080948010725</c:v>
                </c:pt>
                <c:pt idx="99">
                  <c:v>12830.280314979844</c:v>
                </c:pt>
                <c:pt idx="100">
                  <c:v>14116.709565337605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C4-4C94-84B0-DB1A3F612354}"/>
            </c:ext>
          </c:extLst>
        </c:ser>
        <c:ser>
          <c:idx val="2"/>
          <c:order val="2"/>
          <c:tx>
            <c:v>SI</c:v>
          </c:tx>
          <c:spPr>
            <a:ln w="22225" cap="rnd" cmpd="sng" algn="ctr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Sheet3!$N$4:$N$104</c:f>
              <c:numCache>
                <c:formatCode>General</c:formatCode>
                <c:ptCount val="1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</c:numCache>
            </c:numRef>
          </c:cat>
          <c:val>
            <c:numRef>
              <c:f>Sheet3!$Q$4:$Q$104</c:f>
              <c:numCache>
                <c:formatCode>General</c:formatCode>
                <c:ptCount val="101"/>
                <c:pt idx="0">
                  <c:v>1</c:v>
                </c:pt>
                <c:pt idx="1">
                  <c:v>1.1000000000000001</c:v>
                </c:pt>
                <c:pt idx="2">
                  <c:v>1.21</c:v>
                </c:pt>
                <c:pt idx="3">
                  <c:v>1.33</c:v>
                </c:pt>
                <c:pt idx="4">
                  <c:v>1.46</c:v>
                </c:pt>
                <c:pt idx="5">
                  <c:v>1.61</c:v>
                </c:pt>
                <c:pt idx="6">
                  <c:v>1.77</c:v>
                </c:pt>
                <c:pt idx="7">
                  <c:v>1.94</c:v>
                </c:pt>
                <c:pt idx="8">
                  <c:v>2.13</c:v>
                </c:pt>
                <c:pt idx="9">
                  <c:v>2.34</c:v>
                </c:pt>
                <c:pt idx="10">
                  <c:v>2.58</c:v>
                </c:pt>
                <c:pt idx="11">
                  <c:v>2.83</c:v>
                </c:pt>
                <c:pt idx="12">
                  <c:v>3.11</c:v>
                </c:pt>
                <c:pt idx="13">
                  <c:v>3.42</c:v>
                </c:pt>
                <c:pt idx="14">
                  <c:v>3.76</c:v>
                </c:pt>
                <c:pt idx="15">
                  <c:v>4.13</c:v>
                </c:pt>
                <c:pt idx="16">
                  <c:v>4.54</c:v>
                </c:pt>
                <c:pt idx="17">
                  <c:v>4.99</c:v>
                </c:pt>
                <c:pt idx="18">
                  <c:v>5.48</c:v>
                </c:pt>
                <c:pt idx="19">
                  <c:v>6.02</c:v>
                </c:pt>
                <c:pt idx="20">
                  <c:v>6.61</c:v>
                </c:pt>
                <c:pt idx="21">
                  <c:v>7.26</c:v>
                </c:pt>
                <c:pt idx="22">
                  <c:v>7.97</c:v>
                </c:pt>
                <c:pt idx="23">
                  <c:v>8.75</c:v>
                </c:pt>
                <c:pt idx="24">
                  <c:v>9.6</c:v>
                </c:pt>
                <c:pt idx="25">
                  <c:v>10.54</c:v>
                </c:pt>
                <c:pt idx="26">
                  <c:v>11.57</c:v>
                </c:pt>
                <c:pt idx="27">
                  <c:v>12.69</c:v>
                </c:pt>
                <c:pt idx="28">
                  <c:v>13.92</c:v>
                </c:pt>
                <c:pt idx="29">
                  <c:v>15.26</c:v>
                </c:pt>
                <c:pt idx="30">
                  <c:v>16.73</c:v>
                </c:pt>
                <c:pt idx="31">
                  <c:v>18.329999999999998</c:v>
                </c:pt>
                <c:pt idx="32">
                  <c:v>20.079999999999998</c:v>
                </c:pt>
                <c:pt idx="33">
                  <c:v>22</c:v>
                </c:pt>
                <c:pt idx="34">
                  <c:v>24.08</c:v>
                </c:pt>
                <c:pt idx="35">
                  <c:v>26.35</c:v>
                </c:pt>
                <c:pt idx="36">
                  <c:v>28.82</c:v>
                </c:pt>
                <c:pt idx="37">
                  <c:v>31.51</c:v>
                </c:pt>
                <c:pt idx="38">
                  <c:v>34.42</c:v>
                </c:pt>
                <c:pt idx="39">
                  <c:v>37.590000000000003</c:v>
                </c:pt>
                <c:pt idx="40">
                  <c:v>41.02</c:v>
                </c:pt>
                <c:pt idx="41">
                  <c:v>44.73</c:v>
                </c:pt>
                <c:pt idx="42">
                  <c:v>48.75</c:v>
                </c:pt>
                <c:pt idx="43">
                  <c:v>53.08</c:v>
                </c:pt>
                <c:pt idx="44">
                  <c:v>57.74</c:v>
                </c:pt>
                <c:pt idx="45">
                  <c:v>62.75</c:v>
                </c:pt>
                <c:pt idx="46">
                  <c:v>68.13</c:v>
                </c:pt>
                <c:pt idx="47">
                  <c:v>73.89</c:v>
                </c:pt>
                <c:pt idx="48">
                  <c:v>80.040000000000006</c:v>
                </c:pt>
                <c:pt idx="49">
                  <c:v>86.6</c:v>
                </c:pt>
                <c:pt idx="50">
                  <c:v>93.58</c:v>
                </c:pt>
                <c:pt idx="51">
                  <c:v>100.97</c:v>
                </c:pt>
                <c:pt idx="52">
                  <c:v>108.78</c:v>
                </c:pt>
                <c:pt idx="53">
                  <c:v>117.02</c:v>
                </c:pt>
                <c:pt idx="54">
                  <c:v>125.67</c:v>
                </c:pt>
                <c:pt idx="55">
                  <c:v>134.74</c:v>
                </c:pt>
                <c:pt idx="56">
                  <c:v>144.19</c:v>
                </c:pt>
                <c:pt idx="57">
                  <c:v>154.02000000000001</c:v>
                </c:pt>
                <c:pt idx="58">
                  <c:v>164.19</c:v>
                </c:pt>
                <c:pt idx="59">
                  <c:v>174.69</c:v>
                </c:pt>
                <c:pt idx="60">
                  <c:v>185.47</c:v>
                </c:pt>
                <c:pt idx="61">
                  <c:v>196.5</c:v>
                </c:pt>
                <c:pt idx="62">
                  <c:v>207.73</c:v>
                </c:pt>
                <c:pt idx="63">
                  <c:v>219.12</c:v>
                </c:pt>
                <c:pt idx="64">
                  <c:v>230.62</c:v>
                </c:pt>
                <c:pt idx="65">
                  <c:v>242.18</c:v>
                </c:pt>
                <c:pt idx="66">
                  <c:v>253.74</c:v>
                </c:pt>
                <c:pt idx="67">
                  <c:v>265.26</c:v>
                </c:pt>
                <c:pt idx="68">
                  <c:v>276.69</c:v>
                </c:pt>
                <c:pt idx="69">
                  <c:v>287.95999999999998</c:v>
                </c:pt>
                <c:pt idx="70">
                  <c:v>299.04000000000002</c:v>
                </c:pt>
                <c:pt idx="71">
                  <c:v>309.89</c:v>
                </c:pt>
                <c:pt idx="72">
                  <c:v>320.45999999999998</c:v>
                </c:pt>
                <c:pt idx="73">
                  <c:v>330.71</c:v>
                </c:pt>
                <c:pt idx="74">
                  <c:v>340.63</c:v>
                </c:pt>
                <c:pt idx="75">
                  <c:v>350.18</c:v>
                </c:pt>
                <c:pt idx="76">
                  <c:v>359.33</c:v>
                </c:pt>
                <c:pt idx="77">
                  <c:v>368.09</c:v>
                </c:pt>
                <c:pt idx="78">
                  <c:v>376.43</c:v>
                </c:pt>
                <c:pt idx="79">
                  <c:v>384.35</c:v>
                </c:pt>
                <c:pt idx="80">
                  <c:v>391.84</c:v>
                </c:pt>
                <c:pt idx="81">
                  <c:v>398.92</c:v>
                </c:pt>
                <c:pt idx="82">
                  <c:v>405.58</c:v>
                </c:pt>
                <c:pt idx="83">
                  <c:v>411.83</c:v>
                </c:pt>
                <c:pt idx="84">
                  <c:v>417.68</c:v>
                </c:pt>
                <c:pt idx="85">
                  <c:v>423.15</c:v>
                </c:pt>
                <c:pt idx="86">
                  <c:v>428.25</c:v>
                </c:pt>
                <c:pt idx="87">
                  <c:v>433</c:v>
                </c:pt>
                <c:pt idx="88">
                  <c:v>437.41</c:v>
                </c:pt>
                <c:pt idx="89">
                  <c:v>441.5</c:v>
                </c:pt>
                <c:pt idx="90">
                  <c:v>445.28</c:v>
                </c:pt>
                <c:pt idx="91">
                  <c:v>448.78</c:v>
                </c:pt>
                <c:pt idx="92">
                  <c:v>452.01</c:v>
                </c:pt>
                <c:pt idx="93">
                  <c:v>454.98</c:v>
                </c:pt>
                <c:pt idx="94">
                  <c:v>457.73</c:v>
                </c:pt>
                <c:pt idx="95">
                  <c:v>460.25</c:v>
                </c:pt>
                <c:pt idx="96">
                  <c:v>462.56</c:v>
                </c:pt>
                <c:pt idx="97">
                  <c:v>464.69</c:v>
                </c:pt>
                <c:pt idx="98">
                  <c:v>466.64</c:v>
                </c:pt>
                <c:pt idx="99">
                  <c:v>468.43</c:v>
                </c:pt>
                <c:pt idx="100">
                  <c:v>470.07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FC4-4C94-84B0-DB1A3F612354}"/>
            </c:ext>
          </c:extLst>
        </c:ser>
        <c:ser>
          <c:idx val="0"/>
          <c:order val="3"/>
          <c:tx>
            <c:v>SIR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Sheet3!$N$4:$N$104</c:f>
              <c:numCache>
                <c:formatCode>General</c:formatCode>
                <c:ptCount val="1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</c:numCache>
            </c:numRef>
          </c:cat>
          <c:val>
            <c:numRef>
              <c:f>Sheet3!$O$4:$O$104</c:f>
              <c:numCache>
                <c:formatCode>General</c:formatCode>
                <c:ptCount val="101"/>
                <c:pt idx="0">
                  <c:v>1</c:v>
                </c:pt>
                <c:pt idx="1">
                  <c:v>1.1000000000000001</c:v>
                </c:pt>
                <c:pt idx="2">
                  <c:v>1.22</c:v>
                </c:pt>
                <c:pt idx="3">
                  <c:v>1.35</c:v>
                </c:pt>
                <c:pt idx="4">
                  <c:v>1.49</c:v>
                </c:pt>
                <c:pt idx="5">
                  <c:v>1.65</c:v>
                </c:pt>
                <c:pt idx="6">
                  <c:v>1.82</c:v>
                </c:pt>
                <c:pt idx="7">
                  <c:v>2.0099999999999998</c:v>
                </c:pt>
                <c:pt idx="8">
                  <c:v>2.2200000000000002</c:v>
                </c:pt>
                <c:pt idx="9">
                  <c:v>2.4500000000000002</c:v>
                </c:pt>
                <c:pt idx="10">
                  <c:v>2.71</c:v>
                </c:pt>
                <c:pt idx="11">
                  <c:v>2.99</c:v>
                </c:pt>
                <c:pt idx="12">
                  <c:v>3.3</c:v>
                </c:pt>
                <c:pt idx="13">
                  <c:v>3.64</c:v>
                </c:pt>
                <c:pt idx="14">
                  <c:v>4.0199999999999996</c:v>
                </c:pt>
                <c:pt idx="15">
                  <c:v>4.43</c:v>
                </c:pt>
                <c:pt idx="16">
                  <c:v>4.8899999999999997</c:v>
                </c:pt>
                <c:pt idx="17">
                  <c:v>5.4</c:v>
                </c:pt>
                <c:pt idx="18">
                  <c:v>5.95</c:v>
                </c:pt>
                <c:pt idx="19">
                  <c:v>6.56</c:v>
                </c:pt>
                <c:pt idx="20">
                  <c:v>7.23</c:v>
                </c:pt>
                <c:pt idx="21">
                  <c:v>7.97</c:v>
                </c:pt>
                <c:pt idx="22">
                  <c:v>8.7799999999999994</c:v>
                </c:pt>
                <c:pt idx="23">
                  <c:v>9.67</c:v>
                </c:pt>
                <c:pt idx="24">
                  <c:v>10.65</c:v>
                </c:pt>
                <c:pt idx="25">
                  <c:v>11.71</c:v>
                </c:pt>
                <c:pt idx="26">
                  <c:v>12.89</c:v>
                </c:pt>
                <c:pt idx="27">
                  <c:v>14.17</c:v>
                </c:pt>
                <c:pt idx="28">
                  <c:v>15.56</c:v>
                </c:pt>
                <c:pt idx="29">
                  <c:v>17.09</c:v>
                </c:pt>
                <c:pt idx="30">
                  <c:v>18.75</c:v>
                </c:pt>
                <c:pt idx="31">
                  <c:v>20.57</c:v>
                </c:pt>
                <c:pt idx="32">
                  <c:v>22.53</c:v>
                </c:pt>
                <c:pt idx="33">
                  <c:v>24.67</c:v>
                </c:pt>
                <c:pt idx="34">
                  <c:v>26.98</c:v>
                </c:pt>
                <c:pt idx="35">
                  <c:v>29.48</c:v>
                </c:pt>
                <c:pt idx="36">
                  <c:v>32.18</c:v>
                </c:pt>
                <c:pt idx="37">
                  <c:v>35.07</c:v>
                </c:pt>
                <c:pt idx="38">
                  <c:v>38.18</c:v>
                </c:pt>
                <c:pt idx="39">
                  <c:v>41.51</c:v>
                </c:pt>
                <c:pt idx="40">
                  <c:v>45.06</c:v>
                </c:pt>
                <c:pt idx="41">
                  <c:v>48.83</c:v>
                </c:pt>
                <c:pt idx="42">
                  <c:v>52.83</c:v>
                </c:pt>
                <c:pt idx="43">
                  <c:v>57.04</c:v>
                </c:pt>
                <c:pt idx="44">
                  <c:v>61.47</c:v>
                </c:pt>
                <c:pt idx="45">
                  <c:v>66.099999999999994</c:v>
                </c:pt>
                <c:pt idx="46">
                  <c:v>70.92</c:v>
                </c:pt>
                <c:pt idx="47">
                  <c:v>75.91</c:v>
                </c:pt>
                <c:pt idx="48">
                  <c:v>81.040000000000006</c:v>
                </c:pt>
                <c:pt idx="49">
                  <c:v>86.29</c:v>
                </c:pt>
                <c:pt idx="50">
                  <c:v>91.63</c:v>
                </c:pt>
                <c:pt idx="51">
                  <c:v>97.01</c:v>
                </c:pt>
                <c:pt idx="52">
                  <c:v>102.4</c:v>
                </c:pt>
                <c:pt idx="53">
                  <c:v>107.75</c:v>
                </c:pt>
                <c:pt idx="54">
                  <c:v>113.01</c:v>
                </c:pt>
                <c:pt idx="55">
                  <c:v>118.15</c:v>
                </c:pt>
                <c:pt idx="56">
                  <c:v>123.1</c:v>
                </c:pt>
                <c:pt idx="57">
                  <c:v>127.82</c:v>
                </c:pt>
                <c:pt idx="58">
                  <c:v>132.26</c:v>
                </c:pt>
                <c:pt idx="59">
                  <c:v>136.37</c:v>
                </c:pt>
                <c:pt idx="60">
                  <c:v>140.12</c:v>
                </c:pt>
                <c:pt idx="61">
                  <c:v>143.47</c:v>
                </c:pt>
                <c:pt idx="62">
                  <c:v>146.38999999999999</c:v>
                </c:pt>
                <c:pt idx="63">
                  <c:v>148.85</c:v>
                </c:pt>
                <c:pt idx="64">
                  <c:v>150.83000000000001</c:v>
                </c:pt>
                <c:pt idx="65">
                  <c:v>152.33000000000001</c:v>
                </c:pt>
                <c:pt idx="66">
                  <c:v>153.33000000000001</c:v>
                </c:pt>
                <c:pt idx="67">
                  <c:v>153.85</c:v>
                </c:pt>
                <c:pt idx="68">
                  <c:v>153.88</c:v>
                </c:pt>
                <c:pt idx="69">
                  <c:v>153.44999999999999</c:v>
                </c:pt>
                <c:pt idx="70">
                  <c:v>152.57</c:v>
                </c:pt>
                <c:pt idx="71">
                  <c:v>151.27000000000001</c:v>
                </c:pt>
                <c:pt idx="72">
                  <c:v>149.57</c:v>
                </c:pt>
                <c:pt idx="73">
                  <c:v>147.5</c:v>
                </c:pt>
                <c:pt idx="74">
                  <c:v>145.1</c:v>
                </c:pt>
                <c:pt idx="75">
                  <c:v>142.4</c:v>
                </c:pt>
                <c:pt idx="76">
                  <c:v>139.43</c:v>
                </c:pt>
                <c:pt idx="77">
                  <c:v>136.22</c:v>
                </c:pt>
                <c:pt idx="78">
                  <c:v>132.82</c:v>
                </c:pt>
                <c:pt idx="79">
                  <c:v>129.24</c:v>
                </c:pt>
                <c:pt idx="80">
                  <c:v>125.53</c:v>
                </c:pt>
                <c:pt idx="81">
                  <c:v>121.71</c:v>
                </c:pt>
                <c:pt idx="82">
                  <c:v>117.82</c:v>
                </c:pt>
                <c:pt idx="83">
                  <c:v>113.86</c:v>
                </c:pt>
                <c:pt idx="84">
                  <c:v>109.88</c:v>
                </c:pt>
                <c:pt idx="85">
                  <c:v>105.89</c:v>
                </c:pt>
                <c:pt idx="86">
                  <c:v>101.91</c:v>
                </c:pt>
                <c:pt idx="87">
                  <c:v>97.95</c:v>
                </c:pt>
                <c:pt idx="88">
                  <c:v>94.04</c:v>
                </c:pt>
                <c:pt idx="89">
                  <c:v>90.19</c:v>
                </c:pt>
                <c:pt idx="90">
                  <c:v>86.4</c:v>
                </c:pt>
                <c:pt idx="91">
                  <c:v>82.69</c:v>
                </c:pt>
                <c:pt idx="92">
                  <c:v>79.069999999999993</c:v>
                </c:pt>
                <c:pt idx="93">
                  <c:v>75.540000000000006</c:v>
                </c:pt>
                <c:pt idx="94">
                  <c:v>72.11</c:v>
                </c:pt>
                <c:pt idx="95">
                  <c:v>68.790000000000006</c:v>
                </c:pt>
                <c:pt idx="96">
                  <c:v>65.569999999999993</c:v>
                </c:pt>
                <c:pt idx="97">
                  <c:v>62.45</c:v>
                </c:pt>
                <c:pt idx="98">
                  <c:v>59.45</c:v>
                </c:pt>
                <c:pt idx="99">
                  <c:v>56.56</c:v>
                </c:pt>
                <c:pt idx="100">
                  <c:v>53.78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FC4-4C94-84B0-DB1A3F6123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marker val="1"/>
        <c:smooth val="0"/>
        <c:axId val="659284440"/>
        <c:axId val="659280832"/>
      </c:lineChart>
      <c:catAx>
        <c:axId val="659284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280832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659280832"/>
        <c:scaling>
          <c:orientation val="minMax"/>
          <c:max val="5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28444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solidFill>
            <a:schemeClr val="tx1"/>
          </a:solidFill>
          <a:prstDash val="sysDot"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infected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diamond"/>
            <c:size val="11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Sheet1!$A$2</c:f>
              <c:numCache>
                <c:formatCode>General</c:formatCode>
                <c:ptCount val="1"/>
                <c:pt idx="0">
                  <c:v>0</c:v>
                </c:pt>
              </c:numCache>
            </c:numRef>
          </c:xVal>
          <c:y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56-4227-B849-9759149148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5395104"/>
        <c:axId val="-2125390272"/>
      </c:scatterChart>
      <c:valAx>
        <c:axId val="-2125395104"/>
        <c:scaling>
          <c:orientation val="minMax"/>
          <c:max val="3.5"/>
          <c:min val="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Time</a:t>
                </a:r>
              </a:p>
            </c:rich>
          </c:tx>
          <c:layout>
            <c:manualLayout>
              <c:xMode val="edge"/>
              <c:yMode val="edge"/>
              <c:x val="0.48412620297462999"/>
              <c:y val="0.887939632545935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5390272"/>
        <c:crosses val="autoZero"/>
        <c:crossBetween val="midCat"/>
        <c:majorUnit val="1"/>
      </c:valAx>
      <c:valAx>
        <c:axId val="-2125390272"/>
        <c:scaling>
          <c:orientation val="minMax"/>
          <c:max val="1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Number infected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5395104"/>
        <c:crosses val="autoZero"/>
        <c:crossBetween val="midCat"/>
        <c:majorUnit val="1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infected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diamond"/>
            <c:size val="11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xVal>
          <c:y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3C-48FE-95B0-1319C3605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4643936"/>
        <c:axId val="-2124639104"/>
      </c:scatterChart>
      <c:valAx>
        <c:axId val="-2124643936"/>
        <c:scaling>
          <c:orientation val="minMax"/>
          <c:max val="3.5"/>
          <c:min val="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Time</a:t>
                </a:r>
              </a:p>
            </c:rich>
          </c:tx>
          <c:layout>
            <c:manualLayout>
              <c:xMode val="edge"/>
              <c:yMode val="edge"/>
              <c:x val="0.48412620297463099"/>
              <c:y val="0.887939632545935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4639104"/>
        <c:crosses val="autoZero"/>
        <c:crossBetween val="midCat"/>
        <c:majorUnit val="1"/>
      </c:valAx>
      <c:valAx>
        <c:axId val="-2124639104"/>
        <c:scaling>
          <c:orientation val="minMax"/>
          <c:max val="1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Number infected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4643936"/>
        <c:crosses val="autoZero"/>
        <c:crossBetween val="midCat"/>
        <c:majorUnit val="1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infected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diamond"/>
            <c:size val="11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3</c:v>
                </c:pt>
                <c:pt idx="2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66D-4CDA-8E18-A01FDAA0A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4607744"/>
        <c:axId val="-2124602912"/>
      </c:scatterChart>
      <c:valAx>
        <c:axId val="-2124607744"/>
        <c:scaling>
          <c:orientation val="minMax"/>
          <c:max val="3.5"/>
          <c:min val="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Time</a:t>
                </a:r>
              </a:p>
            </c:rich>
          </c:tx>
          <c:layout>
            <c:manualLayout>
              <c:xMode val="edge"/>
              <c:yMode val="edge"/>
              <c:x val="0.48412620297463099"/>
              <c:y val="0.887939632545935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4602912"/>
        <c:crosses val="autoZero"/>
        <c:crossBetween val="midCat"/>
        <c:majorUnit val="1"/>
      </c:valAx>
      <c:valAx>
        <c:axId val="-2124602912"/>
        <c:scaling>
          <c:orientation val="minMax"/>
          <c:max val="1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Number infected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4607744"/>
        <c:crosses val="autoZero"/>
        <c:crossBetween val="midCat"/>
        <c:majorUnit val="1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infected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diamond"/>
            <c:size val="11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A48-40F8-998F-EF882E6A17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4519328"/>
        <c:axId val="-2124514464"/>
      </c:scatterChart>
      <c:valAx>
        <c:axId val="-2124519328"/>
        <c:scaling>
          <c:orientation val="minMax"/>
          <c:max val="3.5"/>
          <c:min val="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Time</a:t>
                </a:r>
              </a:p>
            </c:rich>
          </c:tx>
          <c:layout>
            <c:manualLayout>
              <c:xMode val="edge"/>
              <c:yMode val="edge"/>
              <c:x val="0.48412620297463099"/>
              <c:y val="0.887939632545935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4514464"/>
        <c:crosses val="autoZero"/>
        <c:crossBetween val="midCat"/>
        <c:majorUnit val="1"/>
      </c:valAx>
      <c:valAx>
        <c:axId val="-2124514464"/>
        <c:scaling>
          <c:orientation val="minMax"/>
          <c:max val="1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Number infected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4519328"/>
        <c:crosses val="autoZero"/>
        <c:crossBetween val="midCat"/>
        <c:majorUnit val="1"/>
      </c:valAx>
    </c:plotArea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Population size, N = 20</a:t>
            </a:r>
          </a:p>
        </c:rich>
      </c:tx>
      <c:layout>
        <c:manualLayout>
          <c:xMode val="edge"/>
          <c:yMode val="edge"/>
          <c:x val="0.18163153676872801"/>
          <c:y val="4.868154158215010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6.5001123647912301E-2"/>
          <c:y val="4.16633924816193E-2"/>
          <c:w val="0.896926801758827"/>
          <c:h val="0.7967714637820644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S:1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Sheet1!$A$2:$A$176</c:f>
              <c:numCache>
                <c:formatCode>0.00E+00</c:formatCode>
                <c:ptCount val="175"/>
                <c:pt idx="0" formatCode="General">
                  <c:v>0</c:v>
                </c:pt>
                <c:pt idx="1">
                  <c:v>9.9999999999999995E-7</c:v>
                </c:pt>
                <c:pt idx="2">
                  <c:v>1.1E-5</c:v>
                </c:pt>
                <c:pt idx="3">
                  <c:v>1.11E-4</c:v>
                </c:pt>
                <c:pt idx="4" formatCode="General">
                  <c:v>1.111E-3</c:v>
                </c:pt>
                <c:pt idx="5" formatCode="General">
                  <c:v>1.1110999999999999E-2</c:v>
                </c:pt>
                <c:pt idx="6" formatCode="General">
                  <c:v>7.0129399999999995E-2</c:v>
                </c:pt>
                <c:pt idx="7" formatCode="General">
                  <c:v>0.129553</c:v>
                </c:pt>
                <c:pt idx="8" formatCode="General">
                  <c:v>0.18937399999999999</c:v>
                </c:pt>
                <c:pt idx="9" formatCode="General">
                  <c:v>0.24964</c:v>
                </c:pt>
                <c:pt idx="10" formatCode="General">
                  <c:v>0.31040400000000001</c:v>
                </c:pt>
                <c:pt idx="11" formatCode="General">
                  <c:v>0.37172699999999997</c:v>
                </c:pt>
                <c:pt idx="12" formatCode="General">
                  <c:v>0.43367800000000001</c:v>
                </c:pt>
                <c:pt idx="13" formatCode="General">
                  <c:v>0.49634</c:v>
                </c:pt>
                <c:pt idx="14" formatCode="General">
                  <c:v>0.559805</c:v>
                </c:pt>
                <c:pt idx="15" formatCode="General">
                  <c:v>0.62418499999999999</c:v>
                </c:pt>
                <c:pt idx="16" formatCode="General">
                  <c:v>0.689608</c:v>
                </c:pt>
                <c:pt idx="17" formatCode="General">
                  <c:v>0.75622699999999998</c:v>
                </c:pt>
                <c:pt idx="18" formatCode="General">
                  <c:v>0.82358600000000004</c:v>
                </c:pt>
                <c:pt idx="19" formatCode="General">
                  <c:v>0.89108500000000002</c:v>
                </c:pt>
                <c:pt idx="20" formatCode="General">
                  <c:v>0.95891400000000004</c:v>
                </c:pt>
                <c:pt idx="21" formatCode="General">
                  <c:v>1.0273000000000001</c:v>
                </c:pt>
                <c:pt idx="22" formatCode="General">
                  <c:v>1.0965100000000001</c:v>
                </c:pt>
                <c:pt idx="23" formatCode="General">
                  <c:v>1.1679200000000001</c:v>
                </c:pt>
                <c:pt idx="24" formatCode="General">
                  <c:v>1.2426699999999999</c:v>
                </c:pt>
                <c:pt idx="25" formatCode="General">
                  <c:v>1.3216300000000001</c:v>
                </c:pt>
                <c:pt idx="26" formatCode="General">
                  <c:v>1.4062300000000001</c:v>
                </c:pt>
                <c:pt idx="27" formatCode="General">
                  <c:v>1.49932</c:v>
                </c:pt>
                <c:pt idx="28" formatCode="General">
                  <c:v>1.60514</c:v>
                </c:pt>
                <c:pt idx="29" formatCode="General">
                  <c:v>1.71408</c:v>
                </c:pt>
                <c:pt idx="30" formatCode="General">
                  <c:v>1.8142</c:v>
                </c:pt>
                <c:pt idx="31" formatCode="General">
                  <c:v>1.9112</c:v>
                </c:pt>
                <c:pt idx="32" formatCode="General">
                  <c:v>2.0070000000000001</c:v>
                </c:pt>
                <c:pt idx="33" formatCode="General">
                  <c:v>2.102809999999999</c:v>
                </c:pt>
                <c:pt idx="34" formatCode="General">
                  <c:v>2.1985800000000002</c:v>
                </c:pt>
                <c:pt idx="35" formatCode="General">
                  <c:v>2.29514</c:v>
                </c:pt>
                <c:pt idx="36" formatCode="General">
                  <c:v>2.3931499999999981</c:v>
                </c:pt>
                <c:pt idx="37" formatCode="General">
                  <c:v>2.49315</c:v>
                </c:pt>
                <c:pt idx="38" formatCode="General">
                  <c:v>2.5956600000000001</c:v>
                </c:pt>
                <c:pt idx="39" formatCode="General">
                  <c:v>2.7011599999999998</c:v>
                </c:pt>
                <c:pt idx="40" formatCode="General">
                  <c:v>2.8101600000000002</c:v>
                </c:pt>
                <c:pt idx="41" formatCode="General">
                  <c:v>2.9231799999999999</c:v>
                </c:pt>
                <c:pt idx="42" formatCode="General">
                  <c:v>3.0407899999999999</c:v>
                </c:pt>
                <c:pt idx="43" formatCode="General">
                  <c:v>3.1636099999999998</c:v>
                </c:pt>
                <c:pt idx="44" formatCode="General">
                  <c:v>3.2923399999999998</c:v>
                </c:pt>
                <c:pt idx="45" formatCode="General">
                  <c:v>3.4278</c:v>
                </c:pt>
                <c:pt idx="46" formatCode="General">
                  <c:v>3.570949999999999</c:v>
                </c:pt>
                <c:pt idx="47" formatCode="General">
                  <c:v>3.71082</c:v>
                </c:pt>
                <c:pt idx="48" formatCode="General">
                  <c:v>3.8491300000000002</c:v>
                </c:pt>
                <c:pt idx="49" formatCode="General">
                  <c:v>3.9874399999999999</c:v>
                </c:pt>
                <c:pt idx="50" formatCode="General">
                  <c:v>4.1255299999999933</c:v>
                </c:pt>
                <c:pt idx="51" formatCode="General">
                  <c:v>4.2644799999999936</c:v>
                </c:pt>
                <c:pt idx="52" formatCode="General">
                  <c:v>4.4051799999999997</c:v>
                </c:pt>
                <c:pt idx="53" formatCode="General">
                  <c:v>4.54847</c:v>
                </c:pt>
                <c:pt idx="54" formatCode="General">
                  <c:v>4.6951499999999937</c:v>
                </c:pt>
                <c:pt idx="55" formatCode="General">
                  <c:v>4.8460799999999997</c:v>
                </c:pt>
                <c:pt idx="56" formatCode="General">
                  <c:v>5.0022000000000002</c:v>
                </c:pt>
                <c:pt idx="57" formatCode="General">
                  <c:v>5.1646299999999936</c:v>
                </c:pt>
                <c:pt idx="58" formatCode="General">
                  <c:v>5.3347899999999946</c:v>
                </c:pt>
                <c:pt idx="59" formatCode="General">
                  <c:v>5.5145399999999931</c:v>
                </c:pt>
                <c:pt idx="60" formatCode="General">
                  <c:v>5.7066600000000003</c:v>
                </c:pt>
                <c:pt idx="61" formatCode="General">
                  <c:v>5.9017999999999997</c:v>
                </c:pt>
                <c:pt idx="62" formatCode="General">
                  <c:v>6.0965999999999996</c:v>
                </c:pt>
                <c:pt idx="63" formatCode="General">
                  <c:v>6.2910700000000004</c:v>
                </c:pt>
                <c:pt idx="64" formatCode="General">
                  <c:v>6.4852499999999997</c:v>
                </c:pt>
                <c:pt idx="65" formatCode="General">
                  <c:v>6.6791900000000002</c:v>
                </c:pt>
                <c:pt idx="66" formatCode="General">
                  <c:v>6.8729099999999956</c:v>
                </c:pt>
                <c:pt idx="67" formatCode="General">
                  <c:v>7.0664400000000001</c:v>
                </c:pt>
                <c:pt idx="68" formatCode="General">
                  <c:v>7.2598200000000004</c:v>
                </c:pt>
                <c:pt idx="69" formatCode="General">
                  <c:v>7.4530799999999999</c:v>
                </c:pt>
                <c:pt idx="70" formatCode="General">
                  <c:v>7.6462599999999998</c:v>
                </c:pt>
                <c:pt idx="71" formatCode="General">
                  <c:v>7.8394000000000004</c:v>
                </c:pt>
                <c:pt idx="72" formatCode="General">
                  <c:v>8.0325299999999995</c:v>
                </c:pt>
                <c:pt idx="73" formatCode="General">
                  <c:v>8.2257000000000016</c:v>
                </c:pt>
                <c:pt idx="74" formatCode="General">
                  <c:v>8.4189299999999996</c:v>
                </c:pt>
                <c:pt idx="75" formatCode="General">
                  <c:v>8.6122600000000009</c:v>
                </c:pt>
                <c:pt idx="76" formatCode="General">
                  <c:v>8.8057400000000001</c:v>
                </c:pt>
                <c:pt idx="77" formatCode="General">
                  <c:v>8.9993800000000004</c:v>
                </c:pt>
                <c:pt idx="78" formatCode="General">
                  <c:v>9.1962600000000005</c:v>
                </c:pt>
                <c:pt idx="79" formatCode="General">
                  <c:v>9.3966900000000049</c:v>
                </c:pt>
                <c:pt idx="80" formatCode="General">
                  <c:v>9.6008199999999988</c:v>
                </c:pt>
                <c:pt idx="81" formatCode="General">
                  <c:v>9.8088000000000015</c:v>
                </c:pt>
                <c:pt idx="82" formatCode="General">
                  <c:v>10.020799999999999</c:v>
                </c:pt>
                <c:pt idx="83" formatCode="General">
                  <c:v>10.237</c:v>
                </c:pt>
                <c:pt idx="84" formatCode="General">
                  <c:v>10.457700000000001</c:v>
                </c:pt>
                <c:pt idx="85" formatCode="General">
                  <c:v>10.6829</c:v>
                </c:pt>
                <c:pt idx="86" formatCode="General">
                  <c:v>10.9129</c:v>
                </c:pt>
                <c:pt idx="87" formatCode="General">
                  <c:v>11.148</c:v>
                </c:pt>
                <c:pt idx="88" formatCode="General">
                  <c:v>11.388299999999999</c:v>
                </c:pt>
                <c:pt idx="89" formatCode="General">
                  <c:v>11.6341</c:v>
                </c:pt>
                <c:pt idx="90" formatCode="General">
                  <c:v>11.8858</c:v>
                </c:pt>
                <c:pt idx="91" formatCode="General">
                  <c:v>12.1435</c:v>
                </c:pt>
                <c:pt idx="92" formatCode="General">
                  <c:v>12.4076</c:v>
                </c:pt>
                <c:pt idx="93" formatCode="General">
                  <c:v>12.6784</c:v>
                </c:pt>
                <c:pt idx="94" formatCode="General">
                  <c:v>12.956300000000001</c:v>
                </c:pt>
                <c:pt idx="95" formatCode="General">
                  <c:v>13.2416</c:v>
                </c:pt>
                <c:pt idx="96" formatCode="General">
                  <c:v>13.534700000000001</c:v>
                </c:pt>
                <c:pt idx="97" formatCode="General">
                  <c:v>13.8361</c:v>
                </c:pt>
                <c:pt idx="98" formatCode="General">
                  <c:v>14.1462</c:v>
                </c:pt>
                <c:pt idx="99" formatCode="General">
                  <c:v>14.4655</c:v>
                </c:pt>
                <c:pt idx="100" formatCode="General">
                  <c:v>14.794600000000001</c:v>
                </c:pt>
                <c:pt idx="101" formatCode="General">
                  <c:v>15.1341</c:v>
                </c:pt>
                <c:pt idx="102" formatCode="General">
                  <c:v>15.484500000000001</c:v>
                </c:pt>
                <c:pt idx="103" formatCode="General">
                  <c:v>15.8467</c:v>
                </c:pt>
                <c:pt idx="104" formatCode="General">
                  <c:v>16.221299999999999</c:v>
                </c:pt>
                <c:pt idx="105" formatCode="General">
                  <c:v>16.609100000000002</c:v>
                </c:pt>
                <c:pt idx="106" formatCode="General">
                  <c:v>17.011099999999999</c:v>
                </c:pt>
                <c:pt idx="107" formatCode="General">
                  <c:v>17.4283</c:v>
                </c:pt>
                <c:pt idx="108" formatCode="General">
                  <c:v>17.861799999999999</c:v>
                </c:pt>
                <c:pt idx="109" formatCode="General">
                  <c:v>18.312799999999999</c:v>
                </c:pt>
                <c:pt idx="110" formatCode="General">
                  <c:v>18.782599999999931</c:v>
                </c:pt>
                <c:pt idx="111" formatCode="General">
                  <c:v>19.2727</c:v>
                </c:pt>
                <c:pt idx="112" formatCode="General">
                  <c:v>19.7849</c:v>
                </c:pt>
                <c:pt idx="113" formatCode="General">
                  <c:v>20.321000000000009</c:v>
                </c:pt>
                <c:pt idx="114" formatCode="General">
                  <c:v>20.883099999999999</c:v>
                </c:pt>
                <c:pt idx="115" formatCode="General">
                  <c:v>21.473600000000001</c:v>
                </c:pt>
                <c:pt idx="116" formatCode="General">
                  <c:v>22.095300000000002</c:v>
                </c:pt>
                <c:pt idx="117" formatCode="General">
                  <c:v>22.751300000000001</c:v>
                </c:pt>
                <c:pt idx="118" formatCode="General">
                  <c:v>23.4451</c:v>
                </c:pt>
                <c:pt idx="119" formatCode="General">
                  <c:v>24.180900000000001</c:v>
                </c:pt>
                <c:pt idx="120" formatCode="General">
                  <c:v>24.9635</c:v>
                </c:pt>
                <c:pt idx="121" formatCode="General">
                  <c:v>25.7986</c:v>
                </c:pt>
                <c:pt idx="122" formatCode="General">
                  <c:v>26.692699999999981</c:v>
                </c:pt>
                <c:pt idx="123" formatCode="General">
                  <c:v>27.654</c:v>
                </c:pt>
                <c:pt idx="124" formatCode="General">
                  <c:v>28.654</c:v>
                </c:pt>
                <c:pt idx="125" formatCode="General">
                  <c:v>29.654</c:v>
                </c:pt>
                <c:pt idx="126" formatCode="General">
                  <c:v>30.654</c:v>
                </c:pt>
                <c:pt idx="127" formatCode="General">
                  <c:v>31.654</c:v>
                </c:pt>
                <c:pt idx="128" formatCode="General">
                  <c:v>32.654000000000003</c:v>
                </c:pt>
                <c:pt idx="129" formatCode="General">
                  <c:v>33.654000000000003</c:v>
                </c:pt>
                <c:pt idx="130" formatCode="General">
                  <c:v>34.654000000000003</c:v>
                </c:pt>
                <c:pt idx="131" formatCode="General">
                  <c:v>35.654000000000003</c:v>
                </c:pt>
                <c:pt idx="132" formatCode="General">
                  <c:v>36.654000000000003</c:v>
                </c:pt>
                <c:pt idx="133" formatCode="General">
                  <c:v>37.654000000000003</c:v>
                </c:pt>
                <c:pt idx="134" formatCode="General">
                  <c:v>38.654000000000003</c:v>
                </c:pt>
                <c:pt idx="135" formatCode="General">
                  <c:v>39.654000000000003</c:v>
                </c:pt>
                <c:pt idx="136" formatCode="General">
                  <c:v>40.654000000000003</c:v>
                </c:pt>
                <c:pt idx="137" formatCode="General">
                  <c:v>41.654000000000003</c:v>
                </c:pt>
                <c:pt idx="138" formatCode="General">
                  <c:v>42.654000000000003</c:v>
                </c:pt>
                <c:pt idx="139" formatCode="General">
                  <c:v>43.654000000000003</c:v>
                </c:pt>
                <c:pt idx="140" formatCode="General">
                  <c:v>44.654000000000003</c:v>
                </c:pt>
                <c:pt idx="141" formatCode="General">
                  <c:v>45.654000000000003</c:v>
                </c:pt>
                <c:pt idx="142" formatCode="General">
                  <c:v>46.654000000000003</c:v>
                </c:pt>
                <c:pt idx="143" formatCode="General">
                  <c:v>47.654000000000003</c:v>
                </c:pt>
                <c:pt idx="144" formatCode="General">
                  <c:v>48.654000000000003</c:v>
                </c:pt>
                <c:pt idx="145" formatCode="General">
                  <c:v>49.654000000000003</c:v>
                </c:pt>
                <c:pt idx="146" formatCode="General">
                  <c:v>50.654000000000003</c:v>
                </c:pt>
                <c:pt idx="147" formatCode="General">
                  <c:v>51.654000000000003</c:v>
                </c:pt>
                <c:pt idx="148" formatCode="General">
                  <c:v>52</c:v>
                </c:pt>
                <c:pt idx="149" formatCode="General">
                  <c:v>998</c:v>
                </c:pt>
                <c:pt idx="150" formatCode="General">
                  <c:v>29.599799999999981</c:v>
                </c:pt>
                <c:pt idx="151" formatCode="General">
                  <c:v>30.599799999999981</c:v>
                </c:pt>
                <c:pt idx="152" formatCode="General">
                  <c:v>31.599799999999981</c:v>
                </c:pt>
                <c:pt idx="153" formatCode="General">
                  <c:v>32.599800000000002</c:v>
                </c:pt>
                <c:pt idx="154" formatCode="General">
                  <c:v>33.599800000000002</c:v>
                </c:pt>
                <c:pt idx="155" formatCode="General">
                  <c:v>34.599800000000002</c:v>
                </c:pt>
                <c:pt idx="156" formatCode="General">
                  <c:v>35.599800000000002</c:v>
                </c:pt>
                <c:pt idx="157" formatCode="General">
                  <c:v>36.599800000000002</c:v>
                </c:pt>
                <c:pt idx="158" formatCode="General">
                  <c:v>37.599800000000002</c:v>
                </c:pt>
                <c:pt idx="159" formatCode="General">
                  <c:v>38.599800000000002</c:v>
                </c:pt>
                <c:pt idx="160" formatCode="General">
                  <c:v>39.599800000000002</c:v>
                </c:pt>
                <c:pt idx="161" formatCode="General">
                  <c:v>40.599800000000002</c:v>
                </c:pt>
                <c:pt idx="162" formatCode="General">
                  <c:v>41.599800000000002</c:v>
                </c:pt>
                <c:pt idx="163" formatCode="General">
                  <c:v>42.599800000000002</c:v>
                </c:pt>
                <c:pt idx="164" formatCode="General">
                  <c:v>4</c:v>
                </c:pt>
                <c:pt idx="165" formatCode="General">
                  <c:v>44.599800000000002</c:v>
                </c:pt>
                <c:pt idx="166" formatCode="General">
                  <c:v>45.599800000000002</c:v>
                </c:pt>
                <c:pt idx="167" formatCode="General">
                  <c:v>46.599800000000002</c:v>
                </c:pt>
                <c:pt idx="168" formatCode="General">
                  <c:v>47.599800000000002</c:v>
                </c:pt>
                <c:pt idx="169" formatCode="General">
                  <c:v>48.599800000000002</c:v>
                </c:pt>
                <c:pt idx="170" formatCode="General">
                  <c:v>49.599800000000002</c:v>
                </c:pt>
                <c:pt idx="171" formatCode="General">
                  <c:v>50.599800000000002</c:v>
                </c:pt>
                <c:pt idx="172" formatCode="General">
                  <c:v>51.599800000000002</c:v>
                </c:pt>
                <c:pt idx="173" formatCode="General">
                  <c:v>52</c:v>
                </c:pt>
              </c:numCache>
            </c:numRef>
          </c:xVal>
          <c:yVal>
            <c:numRef>
              <c:f>Sheet1!$B$2:$B$176</c:f>
              <c:numCache>
                <c:formatCode>General</c:formatCode>
                <c:ptCount val="175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18.9998</c:v>
                </c:pt>
                <c:pt idx="4">
                  <c:v>18.997900000000001</c:v>
                </c:pt>
                <c:pt idx="5">
                  <c:v>18.9787</c:v>
                </c:pt>
                <c:pt idx="6">
                  <c:v>18.860499999999981</c:v>
                </c:pt>
                <c:pt idx="7">
                  <c:v>18.732199999999999</c:v>
                </c:pt>
                <c:pt idx="8">
                  <c:v>18.593</c:v>
                </c:pt>
                <c:pt idx="9">
                  <c:v>18.442</c:v>
                </c:pt>
                <c:pt idx="10">
                  <c:v>18.278300000000002</c:v>
                </c:pt>
                <c:pt idx="11">
                  <c:v>18.1008</c:v>
                </c:pt>
                <c:pt idx="12">
                  <c:v>17.908300000000001</c:v>
                </c:pt>
                <c:pt idx="13">
                  <c:v>17.6998</c:v>
                </c:pt>
                <c:pt idx="14">
                  <c:v>17.473700000000001</c:v>
                </c:pt>
                <c:pt idx="15">
                  <c:v>17.2287</c:v>
                </c:pt>
                <c:pt idx="16">
                  <c:v>16.963200000000001</c:v>
                </c:pt>
                <c:pt idx="17">
                  <c:v>16.6753</c:v>
                </c:pt>
                <c:pt idx="18">
                  <c:v>16.366199999999999</c:v>
                </c:pt>
                <c:pt idx="19">
                  <c:v>16.0382</c:v>
                </c:pt>
                <c:pt idx="20">
                  <c:v>15.6905</c:v>
                </c:pt>
                <c:pt idx="21">
                  <c:v>15.321999999999999</c:v>
                </c:pt>
                <c:pt idx="22">
                  <c:v>14.9314</c:v>
                </c:pt>
                <c:pt idx="23">
                  <c:v>14.510999999999999</c:v>
                </c:pt>
                <c:pt idx="24">
                  <c:v>14.0533</c:v>
                </c:pt>
                <c:pt idx="25">
                  <c:v>13.5525</c:v>
                </c:pt>
                <c:pt idx="26">
                  <c:v>12.9991</c:v>
                </c:pt>
                <c:pt idx="27">
                  <c:v>12.374499999999999</c:v>
                </c:pt>
                <c:pt idx="28">
                  <c:v>11.6515</c:v>
                </c:pt>
                <c:pt idx="29">
                  <c:v>10.901400000000001</c:v>
                </c:pt>
                <c:pt idx="30">
                  <c:v>10.2148</c:v>
                </c:pt>
                <c:pt idx="31">
                  <c:v>9.5591600000000003</c:v>
                </c:pt>
                <c:pt idx="32">
                  <c:v>8.9267900000000004</c:v>
                </c:pt>
                <c:pt idx="33">
                  <c:v>8.3144799999999996</c:v>
                </c:pt>
                <c:pt idx="34">
                  <c:v>7.72689</c:v>
                </c:pt>
                <c:pt idx="35">
                  <c:v>7.1625699999999934</c:v>
                </c:pt>
                <c:pt idx="36">
                  <c:v>6.6213499999999996</c:v>
                </c:pt>
                <c:pt idx="37">
                  <c:v>6.1035799999999956</c:v>
                </c:pt>
                <c:pt idx="38">
                  <c:v>5.60989</c:v>
                </c:pt>
                <c:pt idx="39">
                  <c:v>5.1409499999999966</c:v>
                </c:pt>
                <c:pt idx="40">
                  <c:v>4.6973499999999957</c:v>
                </c:pt>
                <c:pt idx="41">
                  <c:v>4.27956</c:v>
                </c:pt>
                <c:pt idx="42">
                  <c:v>3.8878400000000002</c:v>
                </c:pt>
                <c:pt idx="43">
                  <c:v>3.522269999999998</c:v>
                </c:pt>
                <c:pt idx="44">
                  <c:v>3.182669999999999</c:v>
                </c:pt>
                <c:pt idx="45">
                  <c:v>2.8686199999999991</c:v>
                </c:pt>
                <c:pt idx="46">
                  <c:v>2.57951</c:v>
                </c:pt>
                <c:pt idx="47">
                  <c:v>2.3342399999999981</c:v>
                </c:pt>
                <c:pt idx="48">
                  <c:v>2.1231499999999999</c:v>
                </c:pt>
                <c:pt idx="49">
                  <c:v>1.9392</c:v>
                </c:pt>
                <c:pt idx="50">
                  <c:v>1.77902</c:v>
                </c:pt>
                <c:pt idx="51">
                  <c:v>1.6383300000000001</c:v>
                </c:pt>
                <c:pt idx="52">
                  <c:v>1.5139499999999999</c:v>
                </c:pt>
                <c:pt idx="53">
                  <c:v>1.4034199999999999</c:v>
                </c:pt>
                <c:pt idx="54">
                  <c:v>1.3048</c:v>
                </c:pt>
                <c:pt idx="55">
                  <c:v>1.21652</c:v>
                </c:pt>
                <c:pt idx="56">
                  <c:v>1.1372800000000001</c:v>
                </c:pt>
                <c:pt idx="57">
                  <c:v>1.0659799999999999</c:v>
                </c:pt>
                <c:pt idx="58">
                  <c:v>1.0017</c:v>
                </c:pt>
                <c:pt idx="59">
                  <c:v>0.94361600000000001</c:v>
                </c:pt>
                <c:pt idx="60">
                  <c:v>0.89097400000000004</c:v>
                </c:pt>
                <c:pt idx="61">
                  <c:v>0.84592199999999995</c:v>
                </c:pt>
                <c:pt idx="62">
                  <c:v>0.80808800000000003</c:v>
                </c:pt>
                <c:pt idx="63">
                  <c:v>0.77635600000000005</c:v>
                </c:pt>
                <c:pt idx="64">
                  <c:v>0.74980500000000005</c:v>
                </c:pt>
                <c:pt idx="65">
                  <c:v>0.72768299999999997</c:v>
                </c:pt>
                <c:pt idx="66">
                  <c:v>0.70936900000000003</c:v>
                </c:pt>
                <c:pt idx="67">
                  <c:v>0.69434899999999999</c:v>
                </c:pt>
                <c:pt idx="68">
                  <c:v>0.68219200000000002</c:v>
                </c:pt>
                <c:pt idx="69">
                  <c:v>0.672539</c:v>
                </c:pt>
                <c:pt idx="70">
                  <c:v>0.66508599999999996</c:v>
                </c:pt>
                <c:pt idx="71">
                  <c:v>0.65957500000000002</c:v>
                </c:pt>
                <c:pt idx="72">
                  <c:v>0.65578599999999998</c:v>
                </c:pt>
                <c:pt idx="73">
                  <c:v>0.65353300000000003</c:v>
                </c:pt>
                <c:pt idx="74">
                  <c:v>0.65265499999999999</c:v>
                </c:pt>
                <c:pt idx="75">
                  <c:v>0.65301200000000004</c:v>
                </c:pt>
                <c:pt idx="76">
                  <c:v>0.65448300000000004</c:v>
                </c:pt>
                <c:pt idx="77">
                  <c:v>0.65696299999999996</c:v>
                </c:pt>
                <c:pt idx="78">
                  <c:v>0.66042100000000004</c:v>
                </c:pt>
                <c:pt idx="79">
                  <c:v>0.664821</c:v>
                </c:pt>
                <c:pt idx="80">
                  <c:v>0.67012799999999995</c:v>
                </c:pt>
                <c:pt idx="81">
                  <c:v>0.67631399999999997</c:v>
                </c:pt>
                <c:pt idx="82">
                  <c:v>0.68335400000000002</c:v>
                </c:pt>
                <c:pt idx="83">
                  <c:v>0.69122899999999998</c:v>
                </c:pt>
                <c:pt idx="84">
                  <c:v>0.69991999999999999</c:v>
                </c:pt>
                <c:pt idx="85">
                  <c:v>0.70941399999999999</c:v>
                </c:pt>
                <c:pt idx="86">
                  <c:v>0.71969799999999995</c:v>
                </c:pt>
                <c:pt idx="87">
                  <c:v>0.730765</c:v>
                </c:pt>
                <c:pt idx="88">
                  <c:v>0.74260899999999996</c:v>
                </c:pt>
                <c:pt idx="89">
                  <c:v>0.75522599999999995</c:v>
                </c:pt>
                <c:pt idx="90">
                  <c:v>0.76861599999999997</c:v>
                </c:pt>
                <c:pt idx="91">
                  <c:v>0.78278000000000003</c:v>
                </c:pt>
                <c:pt idx="92">
                  <c:v>0.79772200000000004</c:v>
                </c:pt>
                <c:pt idx="93">
                  <c:v>0.81344700000000003</c:v>
                </c:pt>
                <c:pt idx="94">
                  <c:v>0.82996599999999998</c:v>
                </c:pt>
                <c:pt idx="95">
                  <c:v>0.84728899999999996</c:v>
                </c:pt>
                <c:pt idx="96">
                  <c:v>0.86543000000000003</c:v>
                </c:pt>
                <c:pt idx="97">
                  <c:v>0.88440399999999997</c:v>
                </c:pt>
                <c:pt idx="98">
                  <c:v>0.90423200000000004</c:v>
                </c:pt>
                <c:pt idx="99">
                  <c:v>0.92493499999999995</c:v>
                </c:pt>
                <c:pt idx="100">
                  <c:v>0.94653900000000002</c:v>
                </c:pt>
                <c:pt idx="101">
                  <c:v>0.96907200000000004</c:v>
                </c:pt>
                <c:pt idx="102">
                  <c:v>0.99256800000000001</c:v>
                </c:pt>
                <c:pt idx="103">
                  <c:v>1.0170600000000001</c:v>
                </c:pt>
                <c:pt idx="104">
                  <c:v>1.0426</c:v>
                </c:pt>
                <c:pt idx="105">
                  <c:v>1.0692200000000001</c:v>
                </c:pt>
                <c:pt idx="106">
                  <c:v>1.0969800000000001</c:v>
                </c:pt>
                <c:pt idx="107">
                  <c:v>1.1259399999999999</c:v>
                </c:pt>
                <c:pt idx="108">
                  <c:v>1.1561600000000001</c:v>
                </c:pt>
                <c:pt idx="109">
                  <c:v>1.1877200000000001</c:v>
                </c:pt>
                <c:pt idx="110">
                  <c:v>1.2206900000000001</c:v>
                </c:pt>
                <c:pt idx="111">
                  <c:v>1.25518</c:v>
                </c:pt>
                <c:pt idx="112">
                  <c:v>1.29129</c:v>
                </c:pt>
                <c:pt idx="113">
                  <c:v>1.3291299999999999</c:v>
                </c:pt>
                <c:pt idx="114">
                  <c:v>1.3688400000000001</c:v>
                </c:pt>
                <c:pt idx="115">
                  <c:v>1.4105700000000001</c:v>
                </c:pt>
                <c:pt idx="116">
                  <c:v>1.4544900000000001</c:v>
                </c:pt>
                <c:pt idx="117">
                  <c:v>1.50082</c:v>
                </c:pt>
                <c:pt idx="118">
                  <c:v>1.54976</c:v>
                </c:pt>
                <c:pt idx="119">
                  <c:v>1.60161</c:v>
                </c:pt>
                <c:pt idx="120">
                  <c:v>1.65665</c:v>
                </c:pt>
                <c:pt idx="121">
                  <c:v>1.7152499999999999</c:v>
                </c:pt>
                <c:pt idx="122">
                  <c:v>1.7778499999999999</c:v>
                </c:pt>
                <c:pt idx="123">
                  <c:v>1.8449500000000001</c:v>
                </c:pt>
                <c:pt idx="124">
                  <c:v>1.91452</c:v>
                </c:pt>
                <c:pt idx="125">
                  <c:v>1.98386</c:v>
                </c:pt>
                <c:pt idx="126">
                  <c:v>2.0529500000000001</c:v>
                </c:pt>
                <c:pt idx="127">
                  <c:v>2.1217899999999998</c:v>
                </c:pt>
                <c:pt idx="128">
                  <c:v>2.1903800000000002</c:v>
                </c:pt>
                <c:pt idx="129">
                  <c:v>2.2587199999999998</c:v>
                </c:pt>
                <c:pt idx="130">
                  <c:v>2.3267999999999991</c:v>
                </c:pt>
                <c:pt idx="131">
                  <c:v>2.3946200000000002</c:v>
                </c:pt>
                <c:pt idx="132">
                  <c:v>2.4621900000000001</c:v>
                </c:pt>
                <c:pt idx="133">
                  <c:v>2.5295000000000001</c:v>
                </c:pt>
                <c:pt idx="134">
                  <c:v>2.5965600000000002</c:v>
                </c:pt>
                <c:pt idx="135">
                  <c:v>2.6633599999999999</c:v>
                </c:pt>
                <c:pt idx="136">
                  <c:v>2.7299000000000002</c:v>
                </c:pt>
                <c:pt idx="137">
                  <c:v>2.7961900000000002</c:v>
                </c:pt>
                <c:pt idx="138">
                  <c:v>2.8622299999999981</c:v>
                </c:pt>
                <c:pt idx="139">
                  <c:v>2.92801</c:v>
                </c:pt>
                <c:pt idx="140">
                  <c:v>2.9935399999999999</c:v>
                </c:pt>
                <c:pt idx="141">
                  <c:v>3.058829999999999</c:v>
                </c:pt>
                <c:pt idx="142">
                  <c:v>3.1238600000000001</c:v>
                </c:pt>
                <c:pt idx="143">
                  <c:v>3.1886399999999999</c:v>
                </c:pt>
                <c:pt idx="144">
                  <c:v>3.2531699999999999</c:v>
                </c:pt>
                <c:pt idx="145">
                  <c:v>3.3174600000000001</c:v>
                </c:pt>
                <c:pt idx="146">
                  <c:v>3.3815</c:v>
                </c:pt>
                <c:pt idx="147">
                  <c:v>3.44529</c:v>
                </c:pt>
                <c:pt idx="148" formatCode="0.00E+00">
                  <c:v>3.4673099999999999</c:v>
                </c:pt>
                <c:pt idx="149" formatCode="0.00E+00">
                  <c:v>1.6012900000000001</c:v>
                </c:pt>
                <c:pt idx="150" formatCode="0.00E+00">
                  <c:v>1.67167</c:v>
                </c:pt>
                <c:pt idx="151" formatCode="0.00E+00">
                  <c:v>1.7418199999999999</c:v>
                </c:pt>
                <c:pt idx="152" formatCode="0.00E+00">
                  <c:v>1.81172</c:v>
                </c:pt>
                <c:pt idx="153" formatCode="0.00E+00">
                  <c:v>1.8813599999999999</c:v>
                </c:pt>
                <c:pt idx="154" formatCode="0.00E+00">
                  <c:v>1.95076</c:v>
                </c:pt>
                <c:pt idx="155" formatCode="0.00E+00">
                  <c:v>2.019899999999998</c:v>
                </c:pt>
                <c:pt idx="156" formatCode="0.00E+00">
                  <c:v>2.0887799999999999</c:v>
                </c:pt>
                <c:pt idx="157" formatCode="0.00E+00">
                  <c:v>2.1574</c:v>
                </c:pt>
                <c:pt idx="158" formatCode="0.00E+00">
                  <c:v>2.2257699999999998</c:v>
                </c:pt>
                <c:pt idx="159" formatCode="0.00E+00">
                  <c:v>2.2938800000000001</c:v>
                </c:pt>
                <c:pt idx="160" formatCode="0.00E+00">
                  <c:v>2.3617300000000001</c:v>
                </c:pt>
                <c:pt idx="161" formatCode="0.00E+00">
                  <c:v>2.4293100000000001</c:v>
                </c:pt>
                <c:pt idx="162" formatCode="0.00E+00">
                  <c:v>2.4966399999999971</c:v>
                </c:pt>
                <c:pt idx="163" formatCode="0.00E+00">
                  <c:v>2.5636999999999999</c:v>
                </c:pt>
                <c:pt idx="165" formatCode="0.00E+00">
                  <c:v>2.6970399999999999</c:v>
                </c:pt>
                <c:pt idx="166" formatCode="0.00E+00">
                  <c:v>2.7633100000000002</c:v>
                </c:pt>
                <c:pt idx="167" formatCode="0.00E+00">
                  <c:v>2.8293200000000001</c:v>
                </c:pt>
                <c:pt idx="168" formatCode="0.00E+00">
                  <c:v>2.8950599999999929</c:v>
                </c:pt>
                <c:pt idx="169" formatCode="0.00E+00">
                  <c:v>2.9605299999999999</c:v>
                </c:pt>
                <c:pt idx="170" formatCode="0.00E+00">
                  <c:v>3.0257200000000002</c:v>
                </c:pt>
                <c:pt idx="171" formatCode="0.00E+00">
                  <c:v>3.09063</c:v>
                </c:pt>
                <c:pt idx="172" formatCode="0.00E+00">
                  <c:v>3.1552600000000002</c:v>
                </c:pt>
                <c:pt idx="173" formatCode="0.00E+00">
                  <c:v>3.1810399999999999</c:v>
                </c:pt>
                <c:pt idx="17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A9-491F-B6C3-8357D1DFBA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I:1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Sheet1!$A$2:$A$176</c:f>
              <c:numCache>
                <c:formatCode>0.00E+00</c:formatCode>
                <c:ptCount val="175"/>
                <c:pt idx="0" formatCode="General">
                  <c:v>0</c:v>
                </c:pt>
                <c:pt idx="1">
                  <c:v>9.9999999999999995E-7</c:v>
                </c:pt>
                <c:pt idx="2">
                  <c:v>1.1E-5</c:v>
                </c:pt>
                <c:pt idx="3">
                  <c:v>1.11E-4</c:v>
                </c:pt>
                <c:pt idx="4" formatCode="General">
                  <c:v>1.111E-3</c:v>
                </c:pt>
                <c:pt idx="5" formatCode="General">
                  <c:v>1.1110999999999999E-2</c:v>
                </c:pt>
                <c:pt idx="6" formatCode="General">
                  <c:v>7.0129399999999995E-2</c:v>
                </c:pt>
                <c:pt idx="7" formatCode="General">
                  <c:v>0.129553</c:v>
                </c:pt>
                <c:pt idx="8" formatCode="General">
                  <c:v>0.18937399999999999</c:v>
                </c:pt>
                <c:pt idx="9" formatCode="General">
                  <c:v>0.24964</c:v>
                </c:pt>
                <c:pt idx="10" formatCode="General">
                  <c:v>0.31040400000000001</c:v>
                </c:pt>
                <c:pt idx="11" formatCode="General">
                  <c:v>0.37172699999999997</c:v>
                </c:pt>
                <c:pt idx="12" formatCode="General">
                  <c:v>0.43367800000000001</c:v>
                </c:pt>
                <c:pt idx="13" formatCode="General">
                  <c:v>0.49634</c:v>
                </c:pt>
                <c:pt idx="14" formatCode="General">
                  <c:v>0.559805</c:v>
                </c:pt>
                <c:pt idx="15" formatCode="General">
                  <c:v>0.62418499999999999</c:v>
                </c:pt>
                <c:pt idx="16" formatCode="General">
                  <c:v>0.689608</c:v>
                </c:pt>
                <c:pt idx="17" formatCode="General">
                  <c:v>0.75622699999999998</c:v>
                </c:pt>
                <c:pt idx="18" formatCode="General">
                  <c:v>0.82358600000000004</c:v>
                </c:pt>
                <c:pt idx="19" formatCode="General">
                  <c:v>0.89108500000000002</c:v>
                </c:pt>
                <c:pt idx="20" formatCode="General">
                  <c:v>0.95891400000000004</c:v>
                </c:pt>
                <c:pt idx="21" formatCode="General">
                  <c:v>1.0273000000000001</c:v>
                </c:pt>
                <c:pt idx="22" formatCode="General">
                  <c:v>1.0965100000000001</c:v>
                </c:pt>
                <c:pt idx="23" formatCode="General">
                  <c:v>1.1679200000000001</c:v>
                </c:pt>
                <c:pt idx="24" formatCode="General">
                  <c:v>1.2426699999999999</c:v>
                </c:pt>
                <c:pt idx="25" formatCode="General">
                  <c:v>1.3216300000000001</c:v>
                </c:pt>
                <c:pt idx="26" formatCode="General">
                  <c:v>1.4062300000000001</c:v>
                </c:pt>
                <c:pt idx="27" formatCode="General">
                  <c:v>1.49932</c:v>
                </c:pt>
                <c:pt idx="28" formatCode="General">
                  <c:v>1.60514</c:v>
                </c:pt>
                <c:pt idx="29" formatCode="General">
                  <c:v>1.71408</c:v>
                </c:pt>
                <c:pt idx="30" formatCode="General">
                  <c:v>1.8142</c:v>
                </c:pt>
                <c:pt idx="31" formatCode="General">
                  <c:v>1.9112</c:v>
                </c:pt>
                <c:pt idx="32" formatCode="General">
                  <c:v>2.0070000000000001</c:v>
                </c:pt>
                <c:pt idx="33" formatCode="General">
                  <c:v>2.102809999999999</c:v>
                </c:pt>
                <c:pt idx="34" formatCode="General">
                  <c:v>2.1985800000000002</c:v>
                </c:pt>
                <c:pt idx="35" formatCode="General">
                  <c:v>2.29514</c:v>
                </c:pt>
                <c:pt idx="36" formatCode="General">
                  <c:v>2.3931499999999981</c:v>
                </c:pt>
                <c:pt idx="37" formatCode="General">
                  <c:v>2.49315</c:v>
                </c:pt>
                <c:pt idx="38" formatCode="General">
                  <c:v>2.5956600000000001</c:v>
                </c:pt>
                <c:pt idx="39" formatCode="General">
                  <c:v>2.7011599999999998</c:v>
                </c:pt>
                <c:pt idx="40" formatCode="General">
                  <c:v>2.8101600000000002</c:v>
                </c:pt>
                <c:pt idx="41" formatCode="General">
                  <c:v>2.9231799999999999</c:v>
                </c:pt>
                <c:pt idx="42" formatCode="General">
                  <c:v>3.0407899999999999</c:v>
                </c:pt>
                <c:pt idx="43" formatCode="General">
                  <c:v>3.1636099999999998</c:v>
                </c:pt>
                <c:pt idx="44" formatCode="General">
                  <c:v>3.2923399999999998</c:v>
                </c:pt>
                <c:pt idx="45" formatCode="General">
                  <c:v>3.4278</c:v>
                </c:pt>
                <c:pt idx="46" formatCode="General">
                  <c:v>3.570949999999999</c:v>
                </c:pt>
                <c:pt idx="47" formatCode="General">
                  <c:v>3.71082</c:v>
                </c:pt>
                <c:pt idx="48" formatCode="General">
                  <c:v>3.8491300000000002</c:v>
                </c:pt>
                <c:pt idx="49" formatCode="General">
                  <c:v>3.9874399999999999</c:v>
                </c:pt>
                <c:pt idx="50" formatCode="General">
                  <c:v>4.1255299999999933</c:v>
                </c:pt>
                <c:pt idx="51" formatCode="General">
                  <c:v>4.2644799999999936</c:v>
                </c:pt>
                <c:pt idx="52" formatCode="General">
                  <c:v>4.4051799999999997</c:v>
                </c:pt>
                <c:pt idx="53" formatCode="General">
                  <c:v>4.54847</c:v>
                </c:pt>
                <c:pt idx="54" formatCode="General">
                  <c:v>4.6951499999999937</c:v>
                </c:pt>
                <c:pt idx="55" formatCode="General">
                  <c:v>4.8460799999999997</c:v>
                </c:pt>
                <c:pt idx="56" formatCode="General">
                  <c:v>5.0022000000000002</c:v>
                </c:pt>
                <c:pt idx="57" formatCode="General">
                  <c:v>5.1646299999999936</c:v>
                </c:pt>
                <c:pt idx="58" formatCode="General">
                  <c:v>5.3347899999999946</c:v>
                </c:pt>
                <c:pt idx="59" formatCode="General">
                  <c:v>5.5145399999999931</c:v>
                </c:pt>
                <c:pt idx="60" formatCode="General">
                  <c:v>5.7066600000000003</c:v>
                </c:pt>
                <c:pt idx="61" formatCode="General">
                  <c:v>5.9017999999999997</c:v>
                </c:pt>
                <c:pt idx="62" formatCode="General">
                  <c:v>6.0965999999999996</c:v>
                </c:pt>
                <c:pt idx="63" formatCode="General">
                  <c:v>6.2910700000000004</c:v>
                </c:pt>
                <c:pt idx="64" formatCode="General">
                  <c:v>6.4852499999999997</c:v>
                </c:pt>
                <c:pt idx="65" formatCode="General">
                  <c:v>6.6791900000000002</c:v>
                </c:pt>
                <c:pt idx="66" formatCode="General">
                  <c:v>6.8729099999999956</c:v>
                </c:pt>
                <c:pt idx="67" formatCode="General">
                  <c:v>7.0664400000000001</c:v>
                </c:pt>
                <c:pt idx="68" formatCode="General">
                  <c:v>7.2598200000000004</c:v>
                </c:pt>
                <c:pt idx="69" formatCode="General">
                  <c:v>7.4530799999999999</c:v>
                </c:pt>
                <c:pt idx="70" formatCode="General">
                  <c:v>7.6462599999999998</c:v>
                </c:pt>
                <c:pt idx="71" formatCode="General">
                  <c:v>7.8394000000000004</c:v>
                </c:pt>
                <c:pt idx="72" formatCode="General">
                  <c:v>8.0325299999999995</c:v>
                </c:pt>
                <c:pt idx="73" formatCode="General">
                  <c:v>8.2257000000000016</c:v>
                </c:pt>
                <c:pt idx="74" formatCode="General">
                  <c:v>8.4189299999999996</c:v>
                </c:pt>
                <c:pt idx="75" formatCode="General">
                  <c:v>8.6122600000000009</c:v>
                </c:pt>
                <c:pt idx="76" formatCode="General">
                  <c:v>8.8057400000000001</c:v>
                </c:pt>
                <c:pt idx="77" formatCode="General">
                  <c:v>8.9993800000000004</c:v>
                </c:pt>
                <c:pt idx="78" formatCode="General">
                  <c:v>9.1962600000000005</c:v>
                </c:pt>
                <c:pt idx="79" formatCode="General">
                  <c:v>9.3966900000000049</c:v>
                </c:pt>
                <c:pt idx="80" formatCode="General">
                  <c:v>9.6008199999999988</c:v>
                </c:pt>
                <c:pt idx="81" formatCode="General">
                  <c:v>9.8088000000000015</c:v>
                </c:pt>
                <c:pt idx="82" formatCode="General">
                  <c:v>10.020799999999999</c:v>
                </c:pt>
                <c:pt idx="83" formatCode="General">
                  <c:v>10.237</c:v>
                </c:pt>
                <c:pt idx="84" formatCode="General">
                  <c:v>10.457700000000001</c:v>
                </c:pt>
                <c:pt idx="85" formatCode="General">
                  <c:v>10.6829</c:v>
                </c:pt>
                <c:pt idx="86" formatCode="General">
                  <c:v>10.9129</c:v>
                </c:pt>
                <c:pt idx="87" formatCode="General">
                  <c:v>11.148</c:v>
                </c:pt>
                <c:pt idx="88" formatCode="General">
                  <c:v>11.388299999999999</c:v>
                </c:pt>
                <c:pt idx="89" formatCode="General">
                  <c:v>11.6341</c:v>
                </c:pt>
                <c:pt idx="90" formatCode="General">
                  <c:v>11.8858</c:v>
                </c:pt>
                <c:pt idx="91" formatCode="General">
                  <c:v>12.1435</c:v>
                </c:pt>
                <c:pt idx="92" formatCode="General">
                  <c:v>12.4076</c:v>
                </c:pt>
                <c:pt idx="93" formatCode="General">
                  <c:v>12.6784</c:v>
                </c:pt>
                <c:pt idx="94" formatCode="General">
                  <c:v>12.956300000000001</c:v>
                </c:pt>
                <c:pt idx="95" formatCode="General">
                  <c:v>13.2416</c:v>
                </c:pt>
                <c:pt idx="96" formatCode="General">
                  <c:v>13.534700000000001</c:v>
                </c:pt>
                <c:pt idx="97" formatCode="General">
                  <c:v>13.8361</c:v>
                </c:pt>
                <c:pt idx="98" formatCode="General">
                  <c:v>14.1462</c:v>
                </c:pt>
                <c:pt idx="99" formatCode="General">
                  <c:v>14.4655</c:v>
                </c:pt>
                <c:pt idx="100" formatCode="General">
                  <c:v>14.794600000000001</c:v>
                </c:pt>
                <c:pt idx="101" formatCode="General">
                  <c:v>15.1341</c:v>
                </c:pt>
                <c:pt idx="102" formatCode="General">
                  <c:v>15.484500000000001</c:v>
                </c:pt>
                <c:pt idx="103" formatCode="General">
                  <c:v>15.8467</c:v>
                </c:pt>
                <c:pt idx="104" formatCode="General">
                  <c:v>16.221299999999999</c:v>
                </c:pt>
                <c:pt idx="105" formatCode="General">
                  <c:v>16.609100000000002</c:v>
                </c:pt>
                <c:pt idx="106" formatCode="General">
                  <c:v>17.011099999999999</c:v>
                </c:pt>
                <c:pt idx="107" formatCode="General">
                  <c:v>17.4283</c:v>
                </c:pt>
                <c:pt idx="108" formatCode="General">
                  <c:v>17.861799999999999</c:v>
                </c:pt>
                <c:pt idx="109" formatCode="General">
                  <c:v>18.312799999999999</c:v>
                </c:pt>
                <c:pt idx="110" formatCode="General">
                  <c:v>18.782599999999931</c:v>
                </c:pt>
                <c:pt idx="111" formatCode="General">
                  <c:v>19.2727</c:v>
                </c:pt>
                <c:pt idx="112" formatCode="General">
                  <c:v>19.7849</c:v>
                </c:pt>
                <c:pt idx="113" formatCode="General">
                  <c:v>20.321000000000009</c:v>
                </c:pt>
                <c:pt idx="114" formatCode="General">
                  <c:v>20.883099999999999</c:v>
                </c:pt>
                <c:pt idx="115" formatCode="General">
                  <c:v>21.473600000000001</c:v>
                </c:pt>
                <c:pt idx="116" formatCode="General">
                  <c:v>22.095300000000002</c:v>
                </c:pt>
                <c:pt idx="117" formatCode="General">
                  <c:v>22.751300000000001</c:v>
                </c:pt>
                <c:pt idx="118" formatCode="General">
                  <c:v>23.4451</c:v>
                </c:pt>
                <c:pt idx="119" formatCode="General">
                  <c:v>24.180900000000001</c:v>
                </c:pt>
                <c:pt idx="120" formatCode="General">
                  <c:v>24.9635</c:v>
                </c:pt>
                <c:pt idx="121" formatCode="General">
                  <c:v>25.7986</c:v>
                </c:pt>
                <c:pt idx="122" formatCode="General">
                  <c:v>26.692699999999981</c:v>
                </c:pt>
                <c:pt idx="123" formatCode="General">
                  <c:v>27.654</c:v>
                </c:pt>
                <c:pt idx="124" formatCode="General">
                  <c:v>28.654</c:v>
                </c:pt>
                <c:pt idx="125" formatCode="General">
                  <c:v>29.654</c:v>
                </c:pt>
                <c:pt idx="126" formatCode="General">
                  <c:v>30.654</c:v>
                </c:pt>
                <c:pt idx="127" formatCode="General">
                  <c:v>31.654</c:v>
                </c:pt>
                <c:pt idx="128" formatCode="General">
                  <c:v>32.654000000000003</c:v>
                </c:pt>
                <c:pt idx="129" formatCode="General">
                  <c:v>33.654000000000003</c:v>
                </c:pt>
                <c:pt idx="130" formatCode="General">
                  <c:v>34.654000000000003</c:v>
                </c:pt>
                <c:pt idx="131" formatCode="General">
                  <c:v>35.654000000000003</c:v>
                </c:pt>
                <c:pt idx="132" formatCode="General">
                  <c:v>36.654000000000003</c:v>
                </c:pt>
                <c:pt idx="133" formatCode="General">
                  <c:v>37.654000000000003</c:v>
                </c:pt>
                <c:pt idx="134" formatCode="General">
                  <c:v>38.654000000000003</c:v>
                </c:pt>
                <c:pt idx="135" formatCode="General">
                  <c:v>39.654000000000003</c:v>
                </c:pt>
                <c:pt idx="136" formatCode="General">
                  <c:v>40.654000000000003</c:v>
                </c:pt>
                <c:pt idx="137" formatCode="General">
                  <c:v>41.654000000000003</c:v>
                </c:pt>
                <c:pt idx="138" formatCode="General">
                  <c:v>42.654000000000003</c:v>
                </c:pt>
                <c:pt idx="139" formatCode="General">
                  <c:v>43.654000000000003</c:v>
                </c:pt>
                <c:pt idx="140" formatCode="General">
                  <c:v>44.654000000000003</c:v>
                </c:pt>
                <c:pt idx="141" formatCode="General">
                  <c:v>45.654000000000003</c:v>
                </c:pt>
                <c:pt idx="142" formatCode="General">
                  <c:v>46.654000000000003</c:v>
                </c:pt>
                <c:pt idx="143" formatCode="General">
                  <c:v>47.654000000000003</c:v>
                </c:pt>
                <c:pt idx="144" formatCode="General">
                  <c:v>48.654000000000003</c:v>
                </c:pt>
                <c:pt idx="145" formatCode="General">
                  <c:v>49.654000000000003</c:v>
                </c:pt>
                <c:pt idx="146" formatCode="General">
                  <c:v>50.654000000000003</c:v>
                </c:pt>
                <c:pt idx="147" formatCode="General">
                  <c:v>51.654000000000003</c:v>
                </c:pt>
                <c:pt idx="148" formatCode="General">
                  <c:v>52</c:v>
                </c:pt>
                <c:pt idx="149" formatCode="General">
                  <c:v>998</c:v>
                </c:pt>
                <c:pt idx="150" formatCode="General">
                  <c:v>29.599799999999981</c:v>
                </c:pt>
                <c:pt idx="151" formatCode="General">
                  <c:v>30.599799999999981</c:v>
                </c:pt>
                <c:pt idx="152" formatCode="General">
                  <c:v>31.599799999999981</c:v>
                </c:pt>
                <c:pt idx="153" formatCode="General">
                  <c:v>32.599800000000002</c:v>
                </c:pt>
                <c:pt idx="154" formatCode="General">
                  <c:v>33.599800000000002</c:v>
                </c:pt>
                <c:pt idx="155" formatCode="General">
                  <c:v>34.599800000000002</c:v>
                </c:pt>
                <c:pt idx="156" formatCode="General">
                  <c:v>35.599800000000002</c:v>
                </c:pt>
                <c:pt idx="157" formatCode="General">
                  <c:v>36.599800000000002</c:v>
                </c:pt>
                <c:pt idx="158" formatCode="General">
                  <c:v>37.599800000000002</c:v>
                </c:pt>
                <c:pt idx="159" formatCode="General">
                  <c:v>38.599800000000002</c:v>
                </c:pt>
                <c:pt idx="160" formatCode="General">
                  <c:v>39.599800000000002</c:v>
                </c:pt>
                <c:pt idx="161" formatCode="General">
                  <c:v>40.599800000000002</c:v>
                </c:pt>
                <c:pt idx="162" formatCode="General">
                  <c:v>41.599800000000002</c:v>
                </c:pt>
                <c:pt idx="163" formatCode="General">
                  <c:v>42.599800000000002</c:v>
                </c:pt>
                <c:pt idx="164" formatCode="General">
                  <c:v>4</c:v>
                </c:pt>
                <c:pt idx="165" formatCode="General">
                  <c:v>44.599800000000002</c:v>
                </c:pt>
                <c:pt idx="166" formatCode="General">
                  <c:v>45.599800000000002</c:v>
                </c:pt>
                <c:pt idx="167" formatCode="General">
                  <c:v>46.599800000000002</c:v>
                </c:pt>
                <c:pt idx="168" formatCode="General">
                  <c:v>47.599800000000002</c:v>
                </c:pt>
                <c:pt idx="169" formatCode="General">
                  <c:v>48.599800000000002</c:v>
                </c:pt>
                <c:pt idx="170" formatCode="General">
                  <c:v>49.599800000000002</c:v>
                </c:pt>
                <c:pt idx="171" formatCode="General">
                  <c:v>50.599800000000002</c:v>
                </c:pt>
                <c:pt idx="172" formatCode="General">
                  <c:v>51.599800000000002</c:v>
                </c:pt>
                <c:pt idx="173" formatCode="General">
                  <c:v>52</c:v>
                </c:pt>
              </c:numCache>
            </c:numRef>
          </c:xVal>
          <c:yVal>
            <c:numRef>
              <c:f>Sheet1!$C$2:$C$176</c:f>
              <c:numCache>
                <c:formatCode>General</c:formatCode>
                <c:ptCount val="175"/>
                <c:pt idx="0">
                  <c:v>1</c:v>
                </c:pt>
                <c:pt idx="1">
                  <c:v>1</c:v>
                </c:pt>
                <c:pt idx="2">
                  <c:v>1.0000199999999999</c:v>
                </c:pt>
                <c:pt idx="3">
                  <c:v>1.0001599999999999</c:v>
                </c:pt>
                <c:pt idx="4">
                  <c:v>1.00156</c:v>
                </c:pt>
                <c:pt idx="5">
                  <c:v>1.0156700000000001</c:v>
                </c:pt>
                <c:pt idx="6">
                  <c:v>1.10263</c:v>
                </c:pt>
                <c:pt idx="7">
                  <c:v>1.1968399999999999</c:v>
                </c:pt>
                <c:pt idx="8">
                  <c:v>1.29878</c:v>
                </c:pt>
                <c:pt idx="9">
                  <c:v>1.4090199999999999</c:v>
                </c:pt>
                <c:pt idx="10">
                  <c:v>1.5281899999999999</c:v>
                </c:pt>
                <c:pt idx="11">
                  <c:v>1.65693</c:v>
                </c:pt>
                <c:pt idx="12">
                  <c:v>1.79596</c:v>
                </c:pt>
                <c:pt idx="13">
                  <c:v>1.94601</c:v>
                </c:pt>
                <c:pt idx="14">
                  <c:v>2.1078600000000001</c:v>
                </c:pt>
                <c:pt idx="15">
                  <c:v>2.28233</c:v>
                </c:pt>
                <c:pt idx="16">
                  <c:v>2.4702999999999991</c:v>
                </c:pt>
                <c:pt idx="17">
                  <c:v>2.6726999999999981</c:v>
                </c:pt>
                <c:pt idx="18">
                  <c:v>2.8883999999999999</c:v>
                </c:pt>
                <c:pt idx="19">
                  <c:v>3.1153</c:v>
                </c:pt>
                <c:pt idx="20">
                  <c:v>3.35358</c:v>
                </c:pt>
                <c:pt idx="21">
                  <c:v>3.6034299999999999</c:v>
                </c:pt>
                <c:pt idx="22">
                  <c:v>3.865089999999999</c:v>
                </c:pt>
                <c:pt idx="23">
                  <c:v>4.1429699999999956</c:v>
                </c:pt>
                <c:pt idx="24">
                  <c:v>4.4406999999999996</c:v>
                </c:pt>
                <c:pt idx="25">
                  <c:v>4.7603600000000004</c:v>
                </c:pt>
                <c:pt idx="26">
                  <c:v>5.1056600000000003</c:v>
                </c:pt>
                <c:pt idx="27">
                  <c:v>5.48447</c:v>
                </c:pt>
                <c:pt idx="28">
                  <c:v>5.9070099999999996</c:v>
                </c:pt>
                <c:pt idx="29">
                  <c:v>6.3250299999999946</c:v>
                </c:pt>
                <c:pt idx="30">
                  <c:v>6.6869299999999967</c:v>
                </c:pt>
                <c:pt idx="31">
                  <c:v>7.0114799999999997</c:v>
                </c:pt>
                <c:pt idx="32">
                  <c:v>7.3022400000000003</c:v>
                </c:pt>
                <c:pt idx="33">
                  <c:v>7.5598700000000001</c:v>
                </c:pt>
                <c:pt idx="34">
                  <c:v>7.7816000000000001</c:v>
                </c:pt>
                <c:pt idx="35">
                  <c:v>7.9672999999999998</c:v>
                </c:pt>
                <c:pt idx="36">
                  <c:v>8.1161900000000013</c:v>
                </c:pt>
                <c:pt idx="37">
                  <c:v>8.2272899999999982</c:v>
                </c:pt>
                <c:pt idx="38">
                  <c:v>8.2995900000000002</c:v>
                </c:pt>
                <c:pt idx="39">
                  <c:v>8.3322400000000005</c:v>
                </c:pt>
                <c:pt idx="40">
                  <c:v>8.3245900000000006</c:v>
                </c:pt>
                <c:pt idx="41">
                  <c:v>8.2762800000000016</c:v>
                </c:pt>
                <c:pt idx="42">
                  <c:v>8.1872299999999996</c:v>
                </c:pt>
                <c:pt idx="43">
                  <c:v>8.0577000000000005</c:v>
                </c:pt>
                <c:pt idx="44">
                  <c:v>7.8882399999999997</c:v>
                </c:pt>
                <c:pt idx="45">
                  <c:v>7.6797000000000004</c:v>
                </c:pt>
                <c:pt idx="46">
                  <c:v>7.43316</c:v>
                </c:pt>
                <c:pt idx="47">
                  <c:v>7.1731199999999946</c:v>
                </c:pt>
                <c:pt idx="48">
                  <c:v>6.9031599999999997</c:v>
                </c:pt>
                <c:pt idx="49">
                  <c:v>6.6252499999999976</c:v>
                </c:pt>
                <c:pt idx="50">
                  <c:v>6.3438699999999999</c:v>
                </c:pt>
                <c:pt idx="51">
                  <c:v>6.0601499999999966</c:v>
                </c:pt>
                <c:pt idx="52">
                  <c:v>5.77501</c:v>
                </c:pt>
                <c:pt idx="53">
                  <c:v>5.4891899999999998</c:v>
                </c:pt>
                <c:pt idx="54">
                  <c:v>5.2032600000000002</c:v>
                </c:pt>
                <c:pt idx="55">
                  <c:v>4.9176599999999997</c:v>
                </c:pt>
                <c:pt idx="56">
                  <c:v>4.6326599999999987</c:v>
                </c:pt>
                <c:pt idx="57">
                  <c:v>4.3483299999999998</c:v>
                </c:pt>
                <c:pt idx="58">
                  <c:v>4.0645099999999932</c:v>
                </c:pt>
                <c:pt idx="59">
                  <c:v>3.7806099999999998</c:v>
                </c:pt>
                <c:pt idx="60">
                  <c:v>3.4953500000000002</c:v>
                </c:pt>
                <c:pt idx="61">
                  <c:v>3.22458</c:v>
                </c:pt>
                <c:pt idx="62">
                  <c:v>2.9727800000000002</c:v>
                </c:pt>
                <c:pt idx="63">
                  <c:v>2.7391899999999998</c:v>
                </c:pt>
                <c:pt idx="64">
                  <c:v>2.522829999999999</c:v>
                </c:pt>
                <c:pt idx="65">
                  <c:v>2.3227099999999981</c:v>
                </c:pt>
                <c:pt idx="66">
                  <c:v>2.1378200000000001</c:v>
                </c:pt>
                <c:pt idx="67">
                  <c:v>1.9671799999999999</c:v>
                </c:pt>
                <c:pt idx="68">
                  <c:v>1.8098000000000001</c:v>
                </c:pt>
                <c:pt idx="69">
                  <c:v>1.6647400000000001</c:v>
                </c:pt>
                <c:pt idx="70">
                  <c:v>1.53112</c:v>
                </c:pt>
                <c:pt idx="71">
                  <c:v>1.4080699999999999</c:v>
                </c:pt>
                <c:pt idx="72">
                  <c:v>1.2947900000000001</c:v>
                </c:pt>
                <c:pt idx="73">
                  <c:v>1.19055</c:v>
                </c:pt>
                <c:pt idx="74">
                  <c:v>1.09463</c:v>
                </c:pt>
                <c:pt idx="75">
                  <c:v>1.0063899999999999</c:v>
                </c:pt>
                <c:pt idx="76">
                  <c:v>0.92521900000000001</c:v>
                </c:pt>
                <c:pt idx="77">
                  <c:v>0.85056900000000002</c:v>
                </c:pt>
                <c:pt idx="78">
                  <c:v>0.78088800000000003</c:v>
                </c:pt>
                <c:pt idx="79">
                  <c:v>0.71586799999999995</c:v>
                </c:pt>
                <c:pt idx="80">
                  <c:v>0.65527599999999997</c:v>
                </c:pt>
                <c:pt idx="81">
                  <c:v>0.59888200000000003</c:v>
                </c:pt>
                <c:pt idx="82">
                  <c:v>0.54646499999999998</c:v>
                </c:pt>
                <c:pt idx="83">
                  <c:v>0.497811</c:v>
                </c:pt>
                <c:pt idx="84">
                  <c:v>0.45271099999999997</c:v>
                </c:pt>
                <c:pt idx="85">
                  <c:v>0.410968</c:v>
                </c:pt>
                <c:pt idx="86">
                  <c:v>0.37238900000000003</c:v>
                </c:pt>
                <c:pt idx="87">
                  <c:v>0.33678900000000001</c:v>
                </c:pt>
                <c:pt idx="88">
                  <c:v>0.30399100000000001</c:v>
                </c:pt>
                <c:pt idx="89">
                  <c:v>0.27382299999999998</c:v>
                </c:pt>
                <c:pt idx="90">
                  <c:v>0.24612300000000001</c:v>
                </c:pt>
                <c:pt idx="91">
                  <c:v>0.22073499999999999</c:v>
                </c:pt>
                <c:pt idx="92">
                  <c:v>0.19750899999999999</c:v>
                </c:pt>
                <c:pt idx="93">
                  <c:v>0.17630100000000001</c:v>
                </c:pt>
                <c:pt idx="94">
                  <c:v>0.156976</c:v>
                </c:pt>
                <c:pt idx="95">
                  <c:v>0.139403</c:v>
                </c:pt>
                <c:pt idx="96">
                  <c:v>0.123459</c:v>
                </c:pt>
                <c:pt idx="97">
                  <c:v>0.109026</c:v>
                </c:pt>
                <c:pt idx="98">
                  <c:v>9.5991499999999993E-2</c:v>
                </c:pt>
                <c:pt idx="99">
                  <c:v>8.4250699999999998E-2</c:v>
                </c:pt>
                <c:pt idx="100">
                  <c:v>7.3702699999999996E-2</c:v>
                </c:pt>
                <c:pt idx="101">
                  <c:v>6.4252699999999996E-2</c:v>
                </c:pt>
                <c:pt idx="102">
                  <c:v>5.5810999999999999E-2</c:v>
                </c:pt>
                <c:pt idx="103">
                  <c:v>4.8293099999999999E-2</c:v>
                </c:pt>
                <c:pt idx="104">
                  <c:v>4.1619700000000003E-2</c:v>
                </c:pt>
                <c:pt idx="105">
                  <c:v>3.5716100000000001E-2</c:v>
                </c:pt>
                <c:pt idx="106">
                  <c:v>3.0512399999999999E-2</c:v>
                </c:pt>
                <c:pt idx="107">
                  <c:v>2.5943000000000001E-2</c:v>
                </c:pt>
                <c:pt idx="108">
                  <c:v>2.1946899999999998E-2</c:v>
                </c:pt>
                <c:pt idx="109">
                  <c:v>1.84671E-2</c:v>
                </c:pt>
                <c:pt idx="110">
                  <c:v>1.5450800000000001E-2</c:v>
                </c:pt>
                <c:pt idx="111">
                  <c:v>1.28489E-2</c:v>
                </c:pt>
                <c:pt idx="112">
                  <c:v>1.0616199999999999E-2</c:v>
                </c:pt>
                <c:pt idx="113">
                  <c:v>8.7109300000000004E-3</c:v>
                </c:pt>
                <c:pt idx="114">
                  <c:v>7.0947199999999997E-3</c:v>
                </c:pt>
                <c:pt idx="115">
                  <c:v>5.7324899999999998E-3</c:v>
                </c:pt>
                <c:pt idx="116">
                  <c:v>4.5922300000000001E-3</c:v>
                </c:pt>
                <c:pt idx="117">
                  <c:v>3.6448499999999998E-3</c:v>
                </c:pt>
                <c:pt idx="118">
                  <c:v>2.8640499999999999E-3</c:v>
                </c:pt>
                <c:pt idx="119">
                  <c:v>2.22616E-3</c:v>
                </c:pt>
                <c:pt idx="120">
                  <c:v>1.70996E-3</c:v>
                </c:pt>
                <c:pt idx="121">
                  <c:v>1.2965800000000001E-3</c:v>
                </c:pt>
                <c:pt idx="122" formatCode="0.00E+00">
                  <c:v>9.6929600000000002E-4</c:v>
                </c:pt>
                <c:pt idx="123" formatCode="0.00E+00">
                  <c:v>7.1341600000000003E-4</c:v>
                </c:pt>
                <c:pt idx="124" formatCode="0.00E+00">
                  <c:v>5.2219500000000004E-4</c:v>
                </c:pt>
                <c:pt idx="125" formatCode="0.00E+00">
                  <c:v>3.8489200000000001E-4</c:v>
                </c:pt>
                <c:pt idx="126" formatCode="0.00E+00">
                  <c:v>2.8566099999999999E-4</c:v>
                </c:pt>
                <c:pt idx="127" formatCode="0.00E+00">
                  <c:v>2.1348E-4</c:v>
                </c:pt>
                <c:pt idx="128" formatCode="0.00E+00">
                  <c:v>1.60638E-4</c:v>
                </c:pt>
                <c:pt idx="129" formatCode="0.00E+00">
                  <c:v>1.21706E-4</c:v>
                </c:pt>
                <c:pt idx="130" formatCode="0.00E+00">
                  <c:v>9.2841099999999994E-5</c:v>
                </c:pt>
                <c:pt idx="131" formatCode="0.00E+00">
                  <c:v>7.1304700000000002E-5</c:v>
                </c:pt>
                <c:pt idx="132" formatCode="0.00E+00">
                  <c:v>5.5136100000000002E-5</c:v>
                </c:pt>
                <c:pt idx="133" formatCode="0.00E+00">
                  <c:v>4.2922300000000001E-5</c:v>
                </c:pt>
                <c:pt idx="134" formatCode="0.00E+00">
                  <c:v>3.3639300000000002E-5</c:v>
                </c:pt>
                <c:pt idx="135" formatCode="0.00E+00">
                  <c:v>2.6541099999999999E-5</c:v>
                </c:pt>
                <c:pt idx="136" formatCode="0.00E+00">
                  <c:v>2.10807E-5</c:v>
                </c:pt>
                <c:pt idx="137" formatCode="0.00E+00">
                  <c:v>1.6855300000000001E-5</c:v>
                </c:pt>
                <c:pt idx="138" formatCode="0.00E+00">
                  <c:v>1.3566299999999999E-5</c:v>
                </c:pt>
                <c:pt idx="139" formatCode="0.00E+00">
                  <c:v>1.0991299999999999E-5</c:v>
                </c:pt>
                <c:pt idx="140" formatCode="0.00E+00">
                  <c:v>8.9636900000000097E-6</c:v>
                </c:pt>
                <c:pt idx="141" formatCode="0.00E+00">
                  <c:v>7.3581099999999998E-6</c:v>
                </c:pt>
                <c:pt idx="142" formatCode="0.00E+00">
                  <c:v>6.0796000000000002E-6</c:v>
                </c:pt>
                <c:pt idx="143" formatCode="0.00E+00">
                  <c:v>5.0559500000000003E-6</c:v>
                </c:pt>
                <c:pt idx="144" formatCode="0.00E+00">
                  <c:v>4.2319299999999996E-6</c:v>
                </c:pt>
                <c:pt idx="145" formatCode="0.00E+00">
                  <c:v>3.5651E-6</c:v>
                </c:pt>
                <c:pt idx="146" formatCode="0.00E+00">
                  <c:v>3.0226699999999999E-6</c:v>
                </c:pt>
                <c:pt idx="147" formatCode="0.00E+00">
                  <c:v>2.5792100000000001E-6</c:v>
                </c:pt>
                <c:pt idx="148" formatCode="0.00E+00">
                  <c:v>2.4450599999999998E-6</c:v>
                </c:pt>
                <c:pt idx="149" formatCode="0.00E+00">
                  <c:v>8.0005099999999997E-4</c:v>
                </c:pt>
                <c:pt idx="150" formatCode="0.00E+00">
                  <c:v>6.7315500000000004E-4</c:v>
                </c:pt>
                <c:pt idx="151" formatCode="0.00E+00">
                  <c:v>5.7440200000000001E-4</c:v>
                </c:pt>
                <c:pt idx="152" formatCode="0.00E+00">
                  <c:v>4.9704800000000004E-4</c:v>
                </c:pt>
                <c:pt idx="153" formatCode="0.00E+00">
                  <c:v>4.3615499999999997E-4</c:v>
                </c:pt>
                <c:pt idx="154" formatCode="0.00E+00">
                  <c:v>3.8808100000000003E-4</c:v>
                </c:pt>
                <c:pt idx="155" formatCode="0.00E+00">
                  <c:v>3.5012299999999998E-4</c:v>
                </c:pt>
                <c:pt idx="156" formatCode="0.00E+00">
                  <c:v>3.20267E-4</c:v>
                </c:pt>
                <c:pt idx="157" formatCode="0.00E+00">
                  <c:v>2.9701400000000001E-4</c:v>
                </c:pt>
                <c:pt idx="158" formatCode="0.00E+00">
                  <c:v>2.7924800000000001E-4</c:v>
                </c:pt>
                <c:pt idx="159" formatCode="0.00E+00">
                  <c:v>2.6615299999999998E-4</c:v>
                </c:pt>
                <c:pt idx="160" formatCode="0.00E+00">
                  <c:v>2.57144E-4</c:v>
                </c:pt>
                <c:pt idx="161" formatCode="0.00E+00">
                  <c:v>2.5182699999999999E-4</c:v>
                </c:pt>
                <c:pt idx="162" formatCode="0.00E+00">
                  <c:v>2.4997000000000002E-4</c:v>
                </c:pt>
                <c:pt idx="163" formatCode="0.00E+00">
                  <c:v>2.5148400000000001E-4</c:v>
                </c:pt>
                <c:pt idx="165" formatCode="0.00E+00">
                  <c:v>2.64956E-4</c:v>
                </c:pt>
                <c:pt idx="166" formatCode="0.00E+00">
                  <c:v>2.7744E-4</c:v>
                </c:pt>
                <c:pt idx="167" formatCode="0.00E+00">
                  <c:v>2.9438000000000001E-4</c:v>
                </c:pt>
                <c:pt idx="168" formatCode="0.00E+00">
                  <c:v>3.1649800000000002E-4</c:v>
                </c:pt>
                <c:pt idx="169" formatCode="0.00E+00">
                  <c:v>3.4476999999999999E-4</c:v>
                </c:pt>
                <c:pt idx="170" formatCode="0.00E+00">
                  <c:v>3.80508E-4</c:v>
                </c:pt>
                <c:pt idx="171" formatCode="0.00E+00">
                  <c:v>4.2545099999999998E-4</c:v>
                </c:pt>
                <c:pt idx="172" formatCode="0.00E+00">
                  <c:v>4.81903E-4</c:v>
                </c:pt>
                <c:pt idx="173" formatCode="0.00E+00">
                  <c:v>5.0837699999999996E-4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A9-491F-B6C3-8357D1DFBA54}"/>
            </c:ext>
          </c:extLst>
        </c:ser>
        <c:ser>
          <c:idx val="2"/>
          <c:order val="2"/>
          <c:spPr>
            <a:ln>
              <a:solidFill>
                <a:sysClr val="windowText" lastClr="000000"/>
              </a:solidFill>
              <a:prstDash val="sysDot"/>
            </a:ln>
          </c:spPr>
          <c:marker>
            <c:symbol val="none"/>
          </c:marker>
          <c:xVal>
            <c:numRef>
              <c:f>Sheet1!$D$2:$D$3</c:f>
              <c:numCache>
                <c:formatCode>General</c:formatCode>
                <c:ptCount val="2"/>
                <c:pt idx="0">
                  <c:v>2.73</c:v>
                </c:pt>
                <c:pt idx="1">
                  <c:v>2.73</c:v>
                </c:pt>
              </c:numCache>
            </c:numRef>
          </c:xVal>
          <c:yVal>
            <c:numRef>
              <c:f>Sheet1!$E$2:$E$3</c:f>
              <c:numCache>
                <c:formatCode>General</c:formatCode>
                <c:ptCount val="2"/>
                <c:pt idx="0">
                  <c:v>0</c:v>
                </c:pt>
                <c:pt idx="1">
                  <c:v>9.5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A9-491F-B6C3-8357D1DFBA54}"/>
            </c:ext>
          </c:extLst>
        </c:ser>
        <c:ser>
          <c:idx val="3"/>
          <c:order val="3"/>
          <c:tx>
            <c:strRef>
              <c:f>Sheet1!$D$4:$D$5</c:f>
              <c:strCache>
                <c:ptCount val="1"/>
                <c:pt idx="0">
                  <c:v>0 3</c:v>
                </c:pt>
              </c:strCache>
            </c:strRef>
          </c:tx>
          <c:spPr>
            <a:ln>
              <a:solidFill>
                <a:sysClr val="windowText" lastClr="000000"/>
              </a:solidFill>
              <a:prstDash val="sysDot"/>
            </a:ln>
          </c:spPr>
          <c:marker>
            <c:symbol val="none"/>
          </c:marker>
          <c:xVal>
            <c:numRef>
              <c:f>Sheet1!$D$4:$D$5</c:f>
              <c:numCache>
                <c:formatCode>General</c:formatCode>
                <c:ptCount val="2"/>
                <c:pt idx="0">
                  <c:v>0</c:v>
                </c:pt>
                <c:pt idx="1">
                  <c:v>3</c:v>
                </c:pt>
              </c:numCache>
            </c:numRef>
          </c:xVal>
          <c:yVal>
            <c:numRef>
              <c:f>Sheet1!$E$4:$E$5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A9-491F-B6C3-8357D1DFB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9099472"/>
        <c:axId val="-2019094416"/>
      </c:scatterChart>
      <c:valAx>
        <c:axId val="-2019099472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in weeks</a:t>
                </a:r>
              </a:p>
            </c:rich>
          </c:tx>
          <c:layout>
            <c:manualLayout>
              <c:xMode val="edge"/>
              <c:yMode val="edge"/>
              <c:x val="0.39298504488231373"/>
              <c:y val="0.93590263691683573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-2019094416"/>
        <c:crosses val="autoZero"/>
        <c:crossBetween val="midCat"/>
        <c:majorUnit val="1"/>
      </c:valAx>
      <c:valAx>
        <c:axId val="-2019094416"/>
        <c:scaling>
          <c:orientation val="minMax"/>
          <c:max val="2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crossAx val="-2019099472"/>
        <c:crosses val="autoZero"/>
        <c:crossBetween val="midCat"/>
        <c:majorUnit val="5"/>
      </c:valAx>
      <c:spPr>
        <a:noFill/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 b="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04T15:48:47.0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28019 2417 127 0,'0'0'0'0,"0"0"0"0,0 0 0 0,0 0 0 0,0 0 0 0,0 0 0 0,0 0 0 0,0 0 0 0,0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04T15:48:45.5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15496 12197 76 0,'0'0'1'0,"0"0"-1"0,0 0 1 0,0 0 0 0,0 0 0 0,0 0 0 0,0 0 0 0,0 0-1 0,0-9 1 0,0 9 1 0,0 0-1 0,0 0 1 0,0 0 1 0,0 0-1 0,0 0 2 0,0 0-1 0,9 0 0 0,-9 0-2 0,0 0 0 0,0 0-1 0,0 0-2 0,8 9-1 0,-8-9-1 0,0 0 0 0,0 0 0 0,0 0-1 0,0 0 1 0,0 0 1 0,0 0 0 0,0 0 0 0,0 0 2 0,0 0-1 0,0 0 2 0,0 0 1 0,0 0 1 0,0 0 0 0,0 0 2 0,0 0 1 0,0 0 1 0,0 0 1 0,0 0-1 0,0 0 1 0,0 0 0 0,0 0 0 0,0 0-1 0,0 0-1 0,0 0-1 0,0 0 0 0,0 0-1 0,0 0 0 0,0 0-1 0,0 0 0 0,0 0-1 0,0 0 1 0,0 0-1 0,0 0 0 0,0 0 0 0,0 0 0 0,0 0 0 0,0 0 0 0,0 0 0 0,0 0 0 0,0 0 0 0,0 0 0 0,0 0 0 0,0 0-1 0,0 0 1 0,0 0 0 0,0 0-1 0,0 0 0 0,0 0 1 0,0 0-1 0,0 0 0 0,0 0 0 0,0 0-1 0,0 0 1 0,0 0 0 0,0 0 0 0,0 0 0 0,0 0-1 0,0 0 1 0,0 0 0 0,0 0 0 0,0 0-8 0,0 0-5 0,0 0-5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ED5E2-DF17-4F51-9E81-476795AF0A74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B60EB-BD55-4CD2-8A81-BE181F93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095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rgbClr val="000000"/>
              </a:solidFill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761405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722994-2036-4930-89E6-57FF5DCFD9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1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686263" indent="-26394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055789" indent="-21115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478105" indent="-21115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1900420" indent="-21115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322736" indent="-2111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745052" indent="-2111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167367" indent="-2111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589683" indent="-2111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C5F15-0692-40E5-BDCD-246D55B9BEB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ngsana New" panose="02020603050405020304" pitchFamily="18" charset="-34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3712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Ask</a:t>
            </a:r>
            <a:r>
              <a:rPr lang="en-US" altLang="en-US" baseline="0" dirty="0"/>
              <a:t> for an </a:t>
            </a:r>
            <a:r>
              <a:rPr lang="en-US" altLang="en-US" dirty="0"/>
              <a:t>example of an SIRS model;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Write the differential equations</a:t>
            </a:r>
            <a:r>
              <a:rPr lang="en-US" altLang="en-US" baseline="0" dirty="0"/>
              <a:t> together on the board</a:t>
            </a:r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686263" indent="-26394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055789" indent="-21115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478105" indent="-21115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1900420" indent="-21115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322736" indent="-2111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745052" indent="-2111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167367" indent="-2111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589683" indent="-2111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14B9A-53C2-4AA1-B695-EFB2C10A53C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ngsana New" panose="02020603050405020304" pitchFamily="18" charset="-34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8603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Incidence = the number of new cases occurring per unit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722994-2036-4930-89E6-57FF5DCFD9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32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students to think about the model assumptions. Ask students how the model could</a:t>
            </a:r>
            <a:r>
              <a:rPr lang="en-US" baseline="0" dirty="0"/>
              <a:t> involve an open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722994-2036-4930-89E6-57FF5DCFD9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474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C4ADCC-CB33-4E21-BE66-1F8D9239F5D3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4F9AE-305C-4FE6-8D64-5CEB5F7E8726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AE91-99D1-402C-B5F7-29A6CDE8CFA2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C3513-5FFC-4B28-9459-E74D0F712B75}"/>
              </a:ext>
            </a:extLst>
          </p:cNvPr>
          <p:cNvSpPr/>
          <p:nvPr/>
        </p:nvSpPr>
        <p:spPr>
          <a:xfrm>
            <a:off x="9544050" y="2698750"/>
            <a:ext cx="2647950" cy="98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8" name="Group 20">
            <a:extLst>
              <a:ext uri="{FF2B5EF4-FFF2-40B4-BE49-F238E27FC236}">
                <a16:creationId xmlns:a16="http://schemas.microsoft.com/office/drawing/2014/main" id="{4BE90606-E4CD-4E3B-8C3C-19710A5F40C4}"/>
              </a:ext>
            </a:extLst>
          </p:cNvPr>
          <p:cNvGrpSpPr>
            <a:grpSpLocks/>
          </p:cNvGrpSpPr>
          <p:nvPr/>
        </p:nvGrpSpPr>
        <p:grpSpPr bwMode="auto">
          <a:xfrm>
            <a:off x="0" y="5889949"/>
            <a:ext cx="4107774" cy="914076"/>
            <a:chOff x="9783827" y="6364896"/>
            <a:chExt cx="1948347" cy="447167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A7959E01-52D6-4F6A-B415-4E886CACD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0F6B19F6-C6A1-4F03-AB5A-104AFC195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9100" y="6364896"/>
              <a:ext cx="447167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" descr="Coloured NDM men">
              <a:extLst>
                <a:ext uri="{FF2B5EF4-FFF2-40B4-BE49-F238E27FC236}">
                  <a16:creationId xmlns:a16="http://schemas.microsoft.com/office/drawing/2014/main" id="{719B8696-4852-4E36-A11B-472D6BC18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6267" y="6364896"/>
              <a:ext cx="705907" cy="43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343650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lecturer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9DF7D9-C17F-48B7-9F67-85D23A46E4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4050" y="4061039"/>
            <a:ext cx="2647950" cy="580921"/>
          </a:xfrm>
          <a:solidFill>
            <a:schemeClr val="accent1"/>
          </a:solidFill>
        </p:spPr>
        <p:txBody>
          <a:bodyPr anchor="b"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33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Accent block left">
            <a:extLst>
              <a:ext uri="{FF2B5EF4-FFF2-40B4-BE49-F238E27FC236}">
                <a16:creationId xmlns:a16="http://schemas.microsoft.com/office/drawing/2014/main" id="{67D0D352-E444-4D36-9EB6-AC29A343A7AB}"/>
              </a:ext>
            </a:extLst>
          </p:cNvPr>
          <p:cNvSpPr/>
          <p:nvPr/>
        </p:nvSpPr>
        <p:spPr>
          <a:xfrm>
            <a:off x="431800" y="1892300"/>
            <a:ext cx="1984375" cy="115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42924"/>
            <a:ext cx="3932037" cy="1300351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788816" y="542923"/>
            <a:ext cx="6971184" cy="5318127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F7E75C9-746B-4156-AA4B-DED370DE54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EC33BBE-006E-4DB8-8DA9-D519BA110F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9E6E61A5-FCF6-41AB-A900-866172B093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5B42B7-AB7F-4F62-B0D1-80E9E8D1D7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4214050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Accent block left">
            <a:extLst>
              <a:ext uri="{FF2B5EF4-FFF2-40B4-BE49-F238E27FC236}">
                <a16:creationId xmlns:a16="http://schemas.microsoft.com/office/drawing/2014/main" id="{8BE97306-620A-422A-B350-CAF4FC2A6EDE}"/>
              </a:ext>
            </a:extLst>
          </p:cNvPr>
          <p:cNvSpPr/>
          <p:nvPr/>
        </p:nvSpPr>
        <p:spPr>
          <a:xfrm>
            <a:off x="431800" y="1892300"/>
            <a:ext cx="1984375" cy="11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61974"/>
            <a:ext cx="3932037" cy="1281301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788816" y="561973"/>
            <a:ext cx="6971184" cy="529907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EB3DBCB-2305-4A95-B431-531B5FCAC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A58A7C9-9B54-41E2-9814-4835ACEB2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B81AE6F-D77B-49D5-A0CF-8AFE31C9B2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51FA574-C2CC-4CD6-9BF0-2489DB5469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813405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608766"/>
            <a:ext cx="11328400" cy="75331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body" sz="quarter" idx="32"/>
          </p:nvPr>
        </p:nvSpPr>
        <p:spPr>
          <a:xfrm>
            <a:off x="442913" y="1362076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3A94C11-508E-4EE7-BA55-BE097FA61AB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FAF67-F2E6-4B75-82C4-07F0E81A2C4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0F0FFD3-519B-4B61-91FB-E9379F1BA4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17198D7A-91B9-471E-AA5E-E886C7EAA3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602600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572294"/>
            <a:ext cx="11328400" cy="846137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A6999-608C-408D-BC11-B792B54A5A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1131BF-3CE6-44F0-9E3B-5F2064A9B3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7558CDD3-FFC7-4E54-A47A-EB7EBE260F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179CA57-2E81-4943-B3EE-E22B53E406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944015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80B2-174A-48AA-8B78-F88C0A3D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570665"/>
            <a:ext cx="11328400" cy="846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2AF3C-B902-4707-BCD1-B886110A59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967F6-5660-4053-8A3C-CEBE81153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8B018F0-74B0-4A3F-87A6-B9E4C550E4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A91AA594-6586-441F-A152-CEFCBD3931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76680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564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311886" y="1200150"/>
            <a:ext cx="5460114" cy="49768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31999" y="1200150"/>
            <a:ext cx="5448115" cy="49768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F5671-1723-42C7-B9FF-7283DFD9FA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D51EA-D3DE-49D8-A10B-739871DBD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93939DAA-F999-41DE-8BBC-E62EE04035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04A7836C-AD04-48FD-9738-D614BC5561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725794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591303"/>
            <a:ext cx="11328400" cy="846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614995" y="1724025"/>
            <a:ext cx="11145204" cy="444023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  <a:endParaRPr lang="en-GB" altLang="en-US" noProof="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62DA23F-17B3-4B29-917D-2F30CA601F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890B3C-672E-4F6A-8A8D-40F5C6857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36ABC11-1F6C-4867-BF53-B8BD47F84D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6A737EE-47F8-4B4B-8BEA-67CEAA0EF3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155073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63C4215-9DC9-485E-A8C2-093565F18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0F18EF-683A-491C-9C51-21DEB0BEB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A41D2C95-CC2C-40E8-8C35-8B1885346E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E906B41-8600-4FB4-A8C7-C6B418CC17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5164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D292-801F-4D07-95EE-BFE62F1B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550860"/>
            <a:ext cx="11328400" cy="846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B5A26-86BF-428F-8F95-998B56472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E7511-7CD3-4129-94E1-C8923709A4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E3E5F-5625-4B8D-8445-2FB2704A83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4850" y="1766886"/>
            <a:ext cx="11055350" cy="4303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2EA50A9-8A57-4F30-89DA-D6140FFD6D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A0765FDC-C516-450D-955F-31F49AB435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4013438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76A9-F532-40F9-8D7A-394FFD8FF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4AC24-6BDB-4479-8922-631501A8E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CCBC-6F32-4426-B3FA-418F8EDA4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54A8-FA08-4642-A369-F284A0659C26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13EBA-420F-4881-A981-34A8845E1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8344A-5DE4-4DA5-9E62-CC933F0B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46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DEA94-3A4D-4EB5-ABE9-5F780C0B40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7B300-0BF6-4CD0-A295-DFAABE28D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4E9230F6-A9AB-4F13-8F78-D20AD715144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31800" y="571500"/>
            <a:ext cx="5586413" cy="568642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FC1F31-0D82-4427-B6BA-EE27AC0EB259}"/>
              </a:ext>
            </a:extLst>
          </p:cNvPr>
          <p:cNvSpPr/>
          <p:nvPr/>
        </p:nvSpPr>
        <p:spPr>
          <a:xfrm>
            <a:off x="9640887" y="255352"/>
            <a:ext cx="2411413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7EC643-276B-4CA7-8F04-9F6AD07A4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552214"/>
            <a:ext cx="5956300" cy="1105328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3600">
                <a:solidFill>
                  <a:schemeClr val="bg1"/>
                </a:solidFill>
                <a:latin typeface="FoundrySterling-Book" panose="00000400000000000000" pitchFamily="2" charset="0"/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441984-0489-41E3-9E24-AAC7ED8519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4738" y="1822315"/>
            <a:ext cx="5897562" cy="4435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7154F116-AB3D-40D2-934B-7ABAE0426D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1993BFA-A8D8-4817-A98D-FF25D949CF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57794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A151-3AA7-402C-B213-3305F4C9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4C343-D8DB-4985-A22B-387E01A4E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4702-DCD2-4A06-A2B4-D42474A2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B35E7-FD5C-40B1-94B1-392D1213A29D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2A18-BD77-478F-A6A3-2258F996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68B51-A721-4E1E-A84C-15E4E3AD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464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A3BAC-2DA9-49CC-B435-8A60931F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B8C52-AF22-47C3-BD6D-EE3C37088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D703D-A3EF-44FF-B14B-0BA609A9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8DEC0-DE01-4985-B6FC-EE5F42276DD9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E57FB-7DAA-407F-9EE8-CB3CAF09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42A60-0026-468E-AA5C-D1556AEB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19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24A259E-819F-4014-8587-3FD7A1A53C3A}" type="datetime1">
              <a:rPr lang="en-GB" smtClean="0"/>
              <a:t>06/11/2023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779BB9-4BDA-BD4F-85FE-A2EABD052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61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842F94B-D4A1-4180-B8C9-168EC25A53A0}" type="datetime1">
              <a:rPr lang="en-GB" smtClean="0"/>
              <a:t>06/11/2023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779BB9-4BDA-BD4F-85FE-A2EABD052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1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C9C9481-1A7C-481E-BBAC-4B60B1025BE9}" type="datetime1">
              <a:rPr lang="en-GB" altLang="en-US" smtClean="0"/>
              <a:t>06/11/2023</a:t>
            </a:fld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4418" y="6245225"/>
            <a:ext cx="10943167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140DC8D-699D-4EEE-AA61-9A91E0F0BBA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9690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FD681A-8E5B-4297-99E4-7DA6CAF1B5CB}" type="datetime1">
              <a:rPr lang="en-GB" altLang="en-US" smtClean="0"/>
              <a:t>06/11/2023</a:t>
            </a:fld>
            <a:endParaRPr lang="en-GB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4418" y="6245225"/>
            <a:ext cx="10943167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101506A-C9B2-4D94-B3A7-20A050C1A7B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36968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3D4B0B-E355-4614-A661-394543A65842}"/>
              </a:ext>
            </a:extLst>
          </p:cNvPr>
          <p:cNvSpPr/>
          <p:nvPr/>
        </p:nvSpPr>
        <p:spPr>
          <a:xfrm>
            <a:off x="9348788" y="3700463"/>
            <a:ext cx="2411412" cy="115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B02515B-EB6F-4291-BC29-4A19C1A9EE3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D55C047-934B-4CA8-8947-C03DBCDF0AA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BDAB77-031E-4202-B9F3-C328DF8CE1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50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5A8F1E-4002-42FC-951A-28A5456318E5}"/>
              </a:ext>
            </a:extLst>
          </p:cNvPr>
          <p:cNvSpPr/>
          <p:nvPr/>
        </p:nvSpPr>
        <p:spPr>
          <a:xfrm>
            <a:off x="9775825" y="1762125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E5C6A12-AF63-472E-A42D-0F17E640ECE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E0AD0D5-BA19-4E40-9EDB-C4847376A86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78E04-DE74-4CAC-B4AD-3AE29F76CF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98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er Slide 2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63A95E-68BC-4F9A-87B9-E8E501238DF1}"/>
              </a:ext>
            </a:extLst>
          </p:cNvPr>
          <p:cNvSpPr/>
          <p:nvPr/>
        </p:nvSpPr>
        <p:spPr>
          <a:xfrm>
            <a:off x="0" y="5210175"/>
            <a:ext cx="2411413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3E76-5002-47F3-BECD-5503CE9D1C5C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9FF951-6CC1-4C54-A6B3-FB00276B7F49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BD40A-AD22-4863-82F1-5166272FDD44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AB6F86E-50FF-4A12-89EC-25C13C9504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6A25A1-78CC-47CF-9665-C07224748C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16D79-E05B-4189-B931-1E1E6000B3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85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1800" y="431800"/>
            <a:ext cx="11328400" cy="84576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F5B1670-A19C-4C6C-9AE1-829E628C3B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4B8223D-28DE-4F9A-B77E-ED746B6939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926FE-E546-414E-BF70-C35EEFDEA2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5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8E2AABDB-68EA-492B-8C35-21A26ED270CA}"/>
              </a:ext>
            </a:extLst>
          </p:cNvPr>
          <p:cNvSpPr/>
          <p:nvPr/>
        </p:nvSpPr>
        <p:spPr>
          <a:xfrm>
            <a:off x="431800" y="2100263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265C6C24-8EAC-4414-BCF8-DF32EB8CBFEA}"/>
              </a:ext>
            </a:extLst>
          </p:cNvPr>
          <p:cNvSpPr/>
          <p:nvPr/>
        </p:nvSpPr>
        <p:spPr>
          <a:xfrm>
            <a:off x="6299200" y="2100263"/>
            <a:ext cx="1984375" cy="11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33400"/>
            <a:ext cx="11340000" cy="728038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/>
          </p:nvPr>
        </p:nvSpPr>
        <p:spPr>
          <a:xfrm>
            <a:off x="432487" y="1261438"/>
            <a:ext cx="11339513" cy="360000"/>
          </a:xfrm>
        </p:spPr>
        <p:txBody>
          <a:bodyPr/>
          <a:lstStyle>
            <a:lvl1pPr marL="0" indent="0">
              <a:buNone/>
              <a:defRPr sz="28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mparison Left Placeholder 1"/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Comparison Left Placeholder 2"/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B42B1AB-72F9-4B52-95E0-AF54E61768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DCAA280-A893-40D5-9B46-11236707A54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C915FAB-6B29-4115-AE9A-C4F23ED06D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D9E5A563-8C31-48DC-8AD1-77C40A1C8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6172977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A7B50E-334B-4F3D-AE59-CFAE5392A1D5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536BB-42D8-49AD-83E9-A13C9043F23F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80586-E49D-4F38-8C7F-E2E80CF7F73D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40E795-9000-490E-8C6A-9E29D3AC7218}"/>
              </a:ext>
            </a:extLst>
          </p:cNvPr>
          <p:cNvSpPr/>
          <p:nvPr/>
        </p:nvSpPr>
        <p:spPr>
          <a:xfrm>
            <a:off x="8458200" y="2686050"/>
            <a:ext cx="37338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629A2079-ECFB-4000-B25C-7B200D025D0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4AFC3-5D1C-4C5D-B772-C88AE09804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11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5A7B6C-529D-4D74-90C0-313BC341C6FF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37EFF-722A-4EF4-A3C7-D61E7BAC3FE3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5B9D4D-F5D8-4495-8EFE-4742B0E385CF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D89A92-6D8C-473B-A9A6-964DE529787D}"/>
              </a:ext>
            </a:extLst>
          </p:cNvPr>
          <p:cNvSpPr/>
          <p:nvPr/>
        </p:nvSpPr>
        <p:spPr>
          <a:xfrm>
            <a:off x="9780588" y="2698750"/>
            <a:ext cx="2411412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5797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8466C0-AC6C-4323-B609-F090377D2887}"/>
              </a:ext>
            </a:extLst>
          </p:cNvPr>
          <p:cNvSpPr/>
          <p:nvPr/>
        </p:nvSpPr>
        <p:spPr>
          <a:xfrm>
            <a:off x="9780588" y="5248275"/>
            <a:ext cx="2411412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2B1D70-6AC3-469B-A2F0-56DF4494274E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1AB8C-2A96-4983-A8CF-231F5C8EDDDF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299A-F4F4-4AC1-9B6F-43D593FC0A05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5700" y="2204860"/>
            <a:ext cx="5956300" cy="1944000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9A694B1-AFA7-4C8B-9D10-9E613DC1FC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4168903-929A-4107-9606-ED1635CC32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2F3FF3-6860-45D6-9757-42CEAD2096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6694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EBF627-8BC0-459C-976C-D5F0D6018F15}"/>
              </a:ext>
            </a:extLst>
          </p:cNvPr>
          <p:cNvSpPr/>
          <p:nvPr/>
        </p:nvSpPr>
        <p:spPr>
          <a:xfrm>
            <a:off x="0" y="5210175"/>
            <a:ext cx="2411413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416C38-0E39-4230-A3ED-60B2ADE602ED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BE3C3-E847-4045-8A54-5D6D19B28E37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A7338-B0E0-4F38-926B-35335F7AE3EC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0981C20-27A1-4AEA-84CF-038B916241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3EB00C-AA55-415E-B8CE-E9DDB843E2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3B41A-8E83-4FB2-8DAC-3F10FAA5A1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11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C4ADCC-CB33-4E21-BE66-1F8D9239F5D3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4F9AE-305C-4FE6-8D64-5CEB5F7E8726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AE91-99D1-402C-B5F7-29A6CDE8CFA2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C3513-5FFC-4B28-9459-E74D0F712B75}"/>
              </a:ext>
            </a:extLst>
          </p:cNvPr>
          <p:cNvSpPr/>
          <p:nvPr/>
        </p:nvSpPr>
        <p:spPr>
          <a:xfrm>
            <a:off x="9780588" y="2698750"/>
            <a:ext cx="2411412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8" name="Group 20">
            <a:extLst>
              <a:ext uri="{FF2B5EF4-FFF2-40B4-BE49-F238E27FC236}">
                <a16:creationId xmlns:a16="http://schemas.microsoft.com/office/drawing/2014/main" id="{4BE90606-E4CD-4E3B-8C3C-19710A5F40C4}"/>
              </a:ext>
            </a:extLst>
          </p:cNvPr>
          <p:cNvGrpSpPr>
            <a:grpSpLocks/>
          </p:cNvGrpSpPr>
          <p:nvPr/>
        </p:nvGrpSpPr>
        <p:grpSpPr bwMode="auto">
          <a:xfrm>
            <a:off x="0" y="5889949"/>
            <a:ext cx="4107774" cy="914076"/>
            <a:chOff x="9783827" y="6364896"/>
            <a:chExt cx="1948347" cy="447167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A7959E01-52D6-4F6A-B415-4E886CACD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0F6B19F6-C6A1-4F03-AB5A-104AFC195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9100" y="6364896"/>
              <a:ext cx="447167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" descr="Coloured NDM men">
              <a:extLst>
                <a:ext uri="{FF2B5EF4-FFF2-40B4-BE49-F238E27FC236}">
                  <a16:creationId xmlns:a16="http://schemas.microsoft.com/office/drawing/2014/main" id="{719B8696-4852-4E36-A11B-472D6BC18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6267" y="6364896"/>
              <a:ext cx="705907" cy="43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r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2804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8466C0-AC6C-4323-B609-F090377D2887}"/>
              </a:ext>
            </a:extLst>
          </p:cNvPr>
          <p:cNvSpPr/>
          <p:nvPr/>
        </p:nvSpPr>
        <p:spPr>
          <a:xfrm>
            <a:off x="9780588" y="5248275"/>
            <a:ext cx="2411412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2B1D70-6AC3-469B-A2F0-56DF4494274E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1AB8C-2A96-4983-A8CF-231F5C8EDDDF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299A-F4F4-4AC1-9B6F-43D593FC0A05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5700" y="2204860"/>
            <a:ext cx="5956300" cy="1944000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9A694B1-AFA7-4C8B-9D10-9E613DC1FC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4168903-929A-4107-9606-ED1635CC32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2F3FF3-6860-45D6-9757-42CEAD2096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5465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63A95E-68BC-4F9A-87B9-E8E501238DF1}"/>
              </a:ext>
            </a:extLst>
          </p:cNvPr>
          <p:cNvSpPr/>
          <p:nvPr/>
        </p:nvSpPr>
        <p:spPr>
          <a:xfrm>
            <a:off x="0" y="5210175"/>
            <a:ext cx="2411413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3E76-5002-47F3-BECD-5503CE9D1C5C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9FF951-6CC1-4C54-A6B3-FB00276B7F49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BD40A-AD22-4863-82F1-5166272FDD44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AB6F86E-50FF-4A12-89EC-25C13C9504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6A25A1-78CC-47CF-9665-C07224748C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16D79-E05B-4189-B931-1E1E6000B3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74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3D4B0B-E355-4614-A661-394543A65842}"/>
              </a:ext>
            </a:extLst>
          </p:cNvPr>
          <p:cNvSpPr/>
          <p:nvPr/>
        </p:nvSpPr>
        <p:spPr>
          <a:xfrm>
            <a:off x="9348788" y="3700463"/>
            <a:ext cx="2411412" cy="115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B02515B-EB6F-4291-BC29-4A19C1A9EE3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D55C047-934B-4CA8-8947-C03DBCDF0AA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BDAB77-031E-4202-B9F3-C328DF8CE1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379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5A8F1E-4002-42FC-951A-28A5456318E5}"/>
              </a:ext>
            </a:extLst>
          </p:cNvPr>
          <p:cNvSpPr/>
          <p:nvPr/>
        </p:nvSpPr>
        <p:spPr>
          <a:xfrm>
            <a:off x="9775825" y="1762125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E5C6A12-AF63-472E-A42D-0F17E640ECE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E0AD0D5-BA19-4E40-9EDB-C4847376A86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78E04-DE74-4CAC-B4AD-3AE29F76CF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4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8E2AABDB-68EA-492B-8C35-21A26ED270CA}"/>
              </a:ext>
            </a:extLst>
          </p:cNvPr>
          <p:cNvSpPr/>
          <p:nvPr/>
        </p:nvSpPr>
        <p:spPr>
          <a:xfrm>
            <a:off x="431800" y="2100263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265C6C24-8EAC-4414-BCF8-DF32EB8CBFEA}"/>
              </a:ext>
            </a:extLst>
          </p:cNvPr>
          <p:cNvSpPr/>
          <p:nvPr/>
        </p:nvSpPr>
        <p:spPr>
          <a:xfrm>
            <a:off x="6299200" y="2100263"/>
            <a:ext cx="1984375" cy="11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343711"/>
            <a:ext cx="11340000" cy="917727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/>
          </p:nvPr>
        </p:nvSpPr>
        <p:spPr>
          <a:xfrm>
            <a:off x="432487" y="1261438"/>
            <a:ext cx="11339513" cy="360000"/>
          </a:xfrm>
        </p:spPr>
        <p:txBody>
          <a:bodyPr/>
          <a:lstStyle>
            <a:lvl1pPr marL="0" indent="0">
              <a:buNone/>
              <a:defRPr sz="28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mparison Left Placeholder 1"/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Comparison Left Placeholder 2"/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B42B1AB-72F9-4B52-95E0-AF54E61768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DCAA280-A893-40D5-9B46-11236707A54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B2D77-FD07-4AA0-A57B-647DB6AD7B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0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7" y="425064"/>
            <a:ext cx="11328400" cy="755081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32"/>
          </p:nvPr>
        </p:nvSpPr>
        <p:spPr>
          <a:xfrm>
            <a:off x="420687" y="1180145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1789890"/>
            <a:ext cx="11180594" cy="4393828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4B2DF-07B1-48EE-9005-63BB31738B5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DB1DE-8C3A-4E4F-BB2D-99462DCF8DB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54B434A0-0D40-43DF-99AD-958A4A053B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80DA4CF-944E-4368-AD42-3E178670EB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4434330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1800" y="431800"/>
            <a:ext cx="11328400" cy="84576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F5B1670-A19C-4C6C-9AE1-829E628C3B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4B8223D-28DE-4F9A-B77E-ED746B6939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926FE-E546-414E-BF70-C35EEFDEA2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6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A7B50E-334B-4F3D-AE59-CFAE5392A1D5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536BB-42D8-49AD-83E9-A13C9043F23F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80586-E49D-4F38-8C7F-E2E80CF7F73D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40E795-9000-490E-8C6A-9E29D3AC7218}"/>
              </a:ext>
            </a:extLst>
          </p:cNvPr>
          <p:cNvSpPr/>
          <p:nvPr/>
        </p:nvSpPr>
        <p:spPr>
          <a:xfrm>
            <a:off x="8458200" y="2686050"/>
            <a:ext cx="37338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629A2079-ECFB-4000-B25C-7B200D025D0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4AFC3-5D1C-4C5D-B772-C88AE09804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518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348294"/>
            <a:ext cx="11328400" cy="755081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1086632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1789890"/>
            <a:ext cx="11180594" cy="4393828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4B2DF-07B1-48EE-9005-63BB31738B5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DB1DE-8C3A-4E4F-BB2D-99462DCF8DB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236BE-D801-4D99-9258-E6DD4D00D4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488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63452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1066528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731523"/>
            <a:ext cx="5472000" cy="446047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99887" y="1730772"/>
            <a:ext cx="5472113" cy="446047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5C1F4B6-B609-459F-A92B-B9D82B5137F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9D3881-534E-4B95-B487-2F818F35DA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0FFD1-59D4-40EE-813F-62CC7BFBDF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2074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881519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B1532A-186B-4817-9643-F902DA37D4C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D337747-DF9E-4E6B-923B-8940D83E717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7B57A-7F1F-4B9B-83C9-C5CF86E801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450F55A-62CD-47C7-BAC1-1156BDA8013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1450" y="0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2E5D336-DF1D-44BD-A53C-ED88D7C72A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86425" y="-41077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42278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964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426243" y="928422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627762"/>
            <a:ext cx="2160000" cy="45634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26412" y="1627762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21412" y="1627762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316412" y="1623297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11412" y="1623297"/>
            <a:ext cx="2160588" cy="456795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012DC9D-5481-4679-A8F2-3347FFD8F86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A19C741-3CBF-4384-8A96-425E3467CBB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BDF19-EE47-4D2A-9F2E-256949E803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185AF0A-5FC4-429F-9673-B33D1E67067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1450" y="0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C3CCDBC-43C4-42A3-A1E5-2D6F29FE10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86425" y="-41077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6701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A1A-B4E7-4FB7-93E7-2AAD40A9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B10F9-AC94-47E5-96A4-58838E0526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330" y="6464328"/>
            <a:ext cx="5664200" cy="2936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6038-EE1F-479E-9EF7-9683556EB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0200" y="6384396"/>
            <a:ext cx="431800" cy="433387"/>
          </a:xfrm>
        </p:spPr>
        <p:txBody>
          <a:bodyPr/>
          <a:lstStyle/>
          <a:p>
            <a:pPr>
              <a:defRPr/>
            </a:pPr>
            <a:fld id="{6318DA94-F2C2-49B0-B722-A6B95BADF32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2E065D05-69C4-4E99-9FDB-3EE4235ACF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8930" y="2055318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78ACD8BB-43C5-4C22-A8EC-483C7D634F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8930" y="1650992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00D59436-05CA-4770-8834-34344E94A2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59040" y="2105648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923025F-3478-46F4-8AA8-18260A5CBA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41" y="1705185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ECD72AD6-6542-41DC-BB00-CC2FB22878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925" y="4672272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FCF6470F-A76A-4A41-A0A0-BA1F5650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88925" y="4267946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58726D05-3240-4E6B-943A-83D5996499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12281" y="4672272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E73FD20B-0C2D-47E6-BBA7-40696325CB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12281" y="4267946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0E9F2F8F-D429-4FFC-A24E-10D42C1DB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90414" y="1468438"/>
            <a:ext cx="3018285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6" name="Picture Placeholder 44">
            <a:extLst>
              <a:ext uri="{FF2B5EF4-FFF2-40B4-BE49-F238E27FC236}">
                <a16:creationId xmlns:a16="http://schemas.microsoft.com/office/drawing/2014/main" id="{67C2DF25-3F6C-4F2D-A738-C8D316BB16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3897036"/>
            <a:ext cx="3090414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Picture Placeholder 44">
            <a:extLst>
              <a:ext uri="{FF2B5EF4-FFF2-40B4-BE49-F238E27FC236}">
                <a16:creationId xmlns:a16="http://schemas.microsoft.com/office/drawing/2014/main" id="{85F563F0-7903-4A18-93EA-75F757144F6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08700" y="3897036"/>
            <a:ext cx="3054350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8" name="Picture Placeholder 44">
            <a:extLst>
              <a:ext uri="{FF2B5EF4-FFF2-40B4-BE49-F238E27FC236}">
                <a16:creationId xmlns:a16="http://schemas.microsoft.com/office/drawing/2014/main" id="{FA6EFF64-184C-4680-AE72-CDF82BD32A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63049" y="1468438"/>
            <a:ext cx="3018285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4699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5A7B6C-529D-4D74-90C0-313BC341C6FF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37EFF-722A-4EF4-A3C7-D61E7BAC3FE3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5B9D4D-F5D8-4495-8EFE-4742B0E385CF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D89A92-6D8C-473B-A9A6-964DE529787D}"/>
              </a:ext>
            </a:extLst>
          </p:cNvPr>
          <p:cNvSpPr/>
          <p:nvPr/>
        </p:nvSpPr>
        <p:spPr>
          <a:xfrm>
            <a:off x="9780588" y="2698750"/>
            <a:ext cx="2411412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1271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EBF627-8BC0-459C-976C-D5F0D6018F15}"/>
              </a:ext>
            </a:extLst>
          </p:cNvPr>
          <p:cNvSpPr/>
          <p:nvPr/>
        </p:nvSpPr>
        <p:spPr>
          <a:xfrm>
            <a:off x="0" y="5210175"/>
            <a:ext cx="2411413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416C38-0E39-4230-A3ED-60B2ADE602ED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BE3C3-E847-4045-8A54-5D6D19B28E37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A7338-B0E0-4F38-926B-35335F7AE3EC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0981C20-27A1-4AEA-84CF-038B916241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3EB00C-AA55-415E-B8CE-E9DDB843E2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3B41A-8E83-4FB2-8DAC-3F10FAA5A1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189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F5671-1723-42C7-B9FF-7283DFD9FA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D51EA-D3DE-49D8-A10B-739871DBD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AA3097-9042-4909-8389-ED624A5C09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460567"/>
            <a:ext cx="11340000" cy="63452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1101078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731523"/>
            <a:ext cx="5472000" cy="446047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99887" y="1730772"/>
            <a:ext cx="5472113" cy="446047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5C1F4B6-B609-459F-A92B-B9D82B5137F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9D3881-534E-4B95-B487-2F818F35DA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622F8-0D23-4C1B-940C-DCF524962D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78DD2DC1-AB55-40DF-8447-22A2BC0AB2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2113932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Accent block left">
            <a:extLst>
              <a:ext uri="{FF2B5EF4-FFF2-40B4-BE49-F238E27FC236}">
                <a16:creationId xmlns:a16="http://schemas.microsoft.com/office/drawing/2014/main" id="{7B40C07E-607F-48C1-B8FE-21761FFB2C07}"/>
              </a:ext>
            </a:extLst>
          </p:cNvPr>
          <p:cNvSpPr/>
          <p:nvPr/>
        </p:nvSpPr>
        <p:spPr>
          <a:xfrm>
            <a:off x="431800" y="1016000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 descr="Accent bar right&#10;">
            <a:extLst>
              <a:ext uri="{FF2B5EF4-FFF2-40B4-BE49-F238E27FC236}">
                <a16:creationId xmlns:a16="http://schemas.microsoft.com/office/drawing/2014/main" id="{6A1B9A04-B806-41E1-8844-65BA43F767E9}"/>
              </a:ext>
            </a:extLst>
          </p:cNvPr>
          <p:cNvSpPr/>
          <p:nvPr/>
        </p:nvSpPr>
        <p:spPr>
          <a:xfrm>
            <a:off x="6299200" y="1016000"/>
            <a:ext cx="1984375" cy="11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C344620-48EA-4188-8986-E8B2A13A67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DD3DCB3-057D-4B0A-A05E-B4515543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913AF-FE3C-4709-80DD-542238612E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455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Accent block left">
            <a:extLst>
              <a:ext uri="{FF2B5EF4-FFF2-40B4-BE49-F238E27FC236}">
                <a16:creationId xmlns:a16="http://schemas.microsoft.com/office/drawing/2014/main" id="{8BE97306-620A-422A-B350-CAF4FC2A6EDE}"/>
              </a:ext>
            </a:extLst>
          </p:cNvPr>
          <p:cNvSpPr/>
          <p:nvPr/>
        </p:nvSpPr>
        <p:spPr>
          <a:xfrm>
            <a:off x="431800" y="1892300"/>
            <a:ext cx="1984375" cy="11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EB3DBCB-2305-4A95-B431-531B5FCAC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A58A7C9-9B54-41E2-9814-4835ACEB2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4BE43-8B09-42AC-A1C7-7FD80A43E4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677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Accent block left">
            <a:extLst>
              <a:ext uri="{FF2B5EF4-FFF2-40B4-BE49-F238E27FC236}">
                <a16:creationId xmlns:a16="http://schemas.microsoft.com/office/drawing/2014/main" id="{67D0D352-E444-4D36-9EB6-AC29A343A7AB}"/>
              </a:ext>
            </a:extLst>
          </p:cNvPr>
          <p:cNvSpPr/>
          <p:nvPr/>
        </p:nvSpPr>
        <p:spPr>
          <a:xfrm>
            <a:off x="431800" y="1892300"/>
            <a:ext cx="1984375" cy="115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F7E75C9-746B-4156-AA4B-DED370DE54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EC33BBE-006E-4DB8-8DA9-D519BA110F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FA793-01E5-41E5-83D5-B2ED69D783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124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body" sz="quarter" idx="32"/>
          </p:nvPr>
        </p:nvSpPr>
        <p:spPr>
          <a:xfrm>
            <a:off x="431799" y="1303178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3A94C11-508E-4EE7-BA55-BE097FA61AB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FAF67-F2E6-4B75-82C4-07F0E81A2C4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70E464-6301-43E4-82E4-836695C3CD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605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80B2-174A-48AA-8B78-F88C0A3D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2AF3C-B902-4707-BCD1-B886110A59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967F6-5660-4053-8A3C-CEBE81153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18DA94-F2C2-49B0-B722-A6B95BADF32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029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A6999-608C-408D-BC11-B792B54A5A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1131BF-3CE6-44F0-9E3B-5F2064A9B3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F7775-68B9-47F1-9E5E-1F207593DF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167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63C4215-9DC9-485E-A8C2-093565F18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0F18EF-683A-491C-9C51-21DEB0BEB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24851-D6A7-4776-A5A7-C1337E730B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980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614995" y="1611007"/>
            <a:ext cx="11145204" cy="455325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  <a:endParaRPr lang="en-GB" altLang="en-US" noProof="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62DA23F-17B3-4B29-917D-2F30CA601F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890B3C-672E-4F6A-8A8D-40F5C6857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E25199-2B22-4181-8C48-939C63A4BE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942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C9C9481-1A7C-481E-BBAC-4B60B1025BE9}" type="datetime1">
              <a:rPr lang="en-GB" altLang="en-US" smtClean="0"/>
              <a:t>06/11/2023</a:t>
            </a:fld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4418" y="6245225"/>
            <a:ext cx="10943167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140DC8D-699D-4EEE-AA61-9A91E0F0BBA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842227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12145"/>
            <a:ext cx="11340000" cy="56822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426243" y="1080371"/>
            <a:ext cx="11339513" cy="293687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627762"/>
            <a:ext cx="2160000" cy="45634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26412" y="1627762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21412" y="1627762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316412" y="1623297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11412" y="1623297"/>
            <a:ext cx="2160588" cy="456795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012DC9D-5481-4679-A8F2-3347FFD8F86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A19C741-3CBF-4384-8A96-425E3467CBB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1ECC7921-00D8-492B-84E8-6BDD5C18BA5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D0F10E-CBF8-40D2-94CA-DDA6AADF89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9450088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FD681A-8E5B-4297-99E4-7DA6CAF1B5CB}" type="datetime1">
              <a:rPr lang="en-GB" altLang="en-US" smtClean="0"/>
              <a:t>06/11/2023</a:t>
            </a:fld>
            <a:endParaRPr lang="en-GB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4418" y="6245225"/>
            <a:ext cx="10943167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101506A-C9B2-4D94-B3A7-20A050C1A7B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134655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2DAB-2941-4475-AC51-E7400F1E3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BC74A-55D7-4E6A-B5D5-11717CA38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1B06A-AF6E-421B-900D-37755CB1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54A8-FA08-4642-A369-F284A0659C26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91505-0044-434C-B61C-C6746CE5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61CD8-F0A7-461A-8E27-E877A326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956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6F7B-6DF7-4D5C-BFAB-FF0C0DBD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2896-0DB9-415C-858D-11F0E588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6DB53-0CD9-4581-BC2D-05BC04B0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8DEC0-DE01-4985-B6FC-EE5F42276DD9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C0BF9-1DF2-4267-BD01-06E57EF4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1FA1E-4B39-4D33-9F1B-88420B4F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8760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7DDF-7C94-446D-A092-6A365F85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F8C92-A40F-49E6-B5A6-E401CC8A3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9F257-1CDF-4192-910F-EB5FC8AC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B35E7-FD5C-40B1-94B1-392D1213A29D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892E3-9DC8-4C21-8F84-A6712C85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BBA48-BD41-4B67-BB34-B42FA37F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9935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DA40-B8ED-41DA-84FC-829A58DC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F623-CC54-4067-93F8-50BEF307D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0346B-8282-4885-B0B9-1651EFDD1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7D8A0-1F00-4117-8B01-67EDDD26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5EFD-F5B9-43AC-8013-8B0F1AACF620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11F6E-969C-44D9-BC41-801979F6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A28DB-C2F1-491F-812E-276FBBB9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52935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A687-C7CE-46AC-8C8B-104A5354F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83CA2-D380-40B9-B8CC-AD03A68F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07BFF-DABD-4855-B309-1B16A6651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58F5D-FF12-47F5-878F-9EFC9F5F5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3C80E-97E6-4030-9BFC-B40E5107F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5654CA-6707-4903-B415-9F52E99F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5EFD-F5B9-43AC-8013-8B0F1AACF620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72FAC4-B0E9-4B7B-938B-541DA851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1F1FA-CE93-47EF-9C50-7D552B64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31457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6DA5-C3B3-4143-B680-D7302068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1F2C1-D1CC-47F9-9773-4203E2B09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259E-819F-4014-8587-3FD7A1A53C3A}" type="datetime1">
              <a:rPr lang="en-GB" smtClean="0"/>
              <a:t>06/11/2023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2687A-0237-4E64-8B82-7AFB6A95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CB02E-99B6-4C15-8AE8-6F5EF76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9BB9-4BDA-BD4F-85FE-A2EABD052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305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60510-8DA0-4034-AF7B-6F18BFB8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5EFD-F5B9-43AC-8013-8B0F1AACF620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135470-9E52-4F3A-A6B2-3324A44D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E868F-4EDA-4F6B-A640-2C54367F1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079758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520C-A30C-4E8D-8533-0F80BAAD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FCD0F-7E6A-48DE-BD1B-575721B79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E8364-66D9-4B33-931D-EA55FF96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6BA83-FE74-41A4-80DF-26671F4F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5EFD-F5B9-43AC-8013-8B0F1AACF620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E2972-789F-41A2-BD50-929C2C01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F9FB0-0592-4360-9DAB-13D2843E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67138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1CAD-6C71-478C-AA5C-035FDA41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107FD-B8FB-4EC1-AE5E-5C04DCAA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79F92-0480-4994-B0E9-AE7A37C50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49B98-C155-4FAB-88CA-A10D6E64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5EFD-F5B9-43AC-8013-8B0F1AACF620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4860E-08A9-4BD2-B8D6-80E8A4B22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E319A-FB9E-46CD-86A7-9CF10AFC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37387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20429"/>
            <a:ext cx="11340000" cy="49989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1037874"/>
            <a:ext cx="11339513" cy="293688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81324"/>
            <a:ext cx="3600000" cy="46099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01550" y="1580800"/>
            <a:ext cx="3600450" cy="46099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1550" y="1580799"/>
            <a:ext cx="3600450" cy="46099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B1532A-186B-4817-9643-F902DA37D4C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D337747-DF9E-4E6B-923B-8940D83E717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CA392539-6FC4-478C-A895-BE1C931C7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0256D5E1-56C0-4C07-A1C1-FB8146A57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7304098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8A06-8E3E-49E9-B40A-092DCC6B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740F8-24E8-4959-8589-108C7526E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F37CF-783E-409F-AED8-03B5D3DA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5EFD-F5B9-43AC-8013-8B0F1AACF620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7350A-8736-472A-A22C-272C13DF8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4983F-E91E-4C20-8D96-D6E412E1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027217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583F86-C155-46EE-9ACD-F81AF161F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8535-EEB0-4A06-BD68-7284243D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7EA0E-5823-4EB4-91DA-D512EB78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5EFD-F5B9-43AC-8013-8B0F1AACF620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7BF6D-DFBF-48C0-9D9C-ACCA8CE5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6B4A8-D7CE-4EBC-B130-9C2AF69E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3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A1A-B4E7-4FB7-93E7-2AAD40A9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B10F9-AC94-47E5-96A4-58838E0526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330" y="6464328"/>
            <a:ext cx="5664200" cy="293687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6038-EE1F-479E-9EF7-9683556EB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0200" y="6384396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2E065D05-69C4-4E99-9FDB-3EE4235ACF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8930" y="2055318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78ACD8BB-43C5-4C22-A8EC-483C7D634F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8930" y="1650992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00D59436-05CA-4770-8834-34344E94A2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59040" y="2105648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923025F-3478-46F4-8AA8-18260A5CBA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41" y="1705185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ECD72AD6-6542-41DC-BB00-CC2FB22878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925" y="4672272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FCF6470F-A76A-4A41-A0A0-BA1F5650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88925" y="4267946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58726D05-3240-4E6B-943A-83D5996499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12281" y="4672272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E73FD20B-0C2D-47E6-BBA7-40696325CB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12281" y="4267946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0E9F2F8F-D429-4FFC-A24E-10D42C1DB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90414" y="1468438"/>
            <a:ext cx="3018285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6" name="Picture Placeholder 44">
            <a:extLst>
              <a:ext uri="{FF2B5EF4-FFF2-40B4-BE49-F238E27FC236}">
                <a16:creationId xmlns:a16="http://schemas.microsoft.com/office/drawing/2014/main" id="{67C2DF25-3F6C-4F2D-A738-C8D316BB16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3897036"/>
            <a:ext cx="3090414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Picture Placeholder 44">
            <a:extLst>
              <a:ext uri="{FF2B5EF4-FFF2-40B4-BE49-F238E27FC236}">
                <a16:creationId xmlns:a16="http://schemas.microsoft.com/office/drawing/2014/main" id="{85F563F0-7903-4A18-93EA-75F757144F6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08700" y="3897036"/>
            <a:ext cx="3054350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8" name="Picture Placeholder 44">
            <a:extLst>
              <a:ext uri="{FF2B5EF4-FFF2-40B4-BE49-F238E27FC236}">
                <a16:creationId xmlns:a16="http://schemas.microsoft.com/office/drawing/2014/main" id="{FA6EFF64-184C-4680-AE72-CDF82BD32A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63049" y="1468438"/>
            <a:ext cx="3018285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CF18DE85-4ADC-49E7-B15E-861D4ACFA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D5EB6CC9-817E-437F-A344-E6E4C40C55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73882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Accent block left">
            <a:extLst>
              <a:ext uri="{FF2B5EF4-FFF2-40B4-BE49-F238E27FC236}">
                <a16:creationId xmlns:a16="http://schemas.microsoft.com/office/drawing/2014/main" id="{7B40C07E-607F-48C1-B8FE-21761FFB2C07}"/>
              </a:ext>
            </a:extLst>
          </p:cNvPr>
          <p:cNvSpPr/>
          <p:nvPr/>
        </p:nvSpPr>
        <p:spPr>
          <a:xfrm>
            <a:off x="431800" y="1179420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 descr="Accent bar right&#10;">
            <a:extLst>
              <a:ext uri="{FF2B5EF4-FFF2-40B4-BE49-F238E27FC236}">
                <a16:creationId xmlns:a16="http://schemas.microsoft.com/office/drawing/2014/main" id="{6A1B9A04-B806-41E1-8844-65BA43F767E9}"/>
              </a:ext>
            </a:extLst>
          </p:cNvPr>
          <p:cNvSpPr/>
          <p:nvPr/>
        </p:nvSpPr>
        <p:spPr>
          <a:xfrm>
            <a:off x="6299886" y="1179420"/>
            <a:ext cx="1984375" cy="11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62182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31800" y="1380724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086" y="139827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6299886" y="2057399"/>
            <a:ext cx="5447914" cy="413226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31800" y="2057399"/>
            <a:ext cx="5447914" cy="4132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C344620-48EA-4188-8986-E8B2A13A67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DD3DCB3-057D-4B0A-A05E-B4515543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8B63851-F80A-4277-9C67-64D20A7395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928C104F-D247-4279-987F-815271F431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408476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9" Type="http://schemas.openxmlformats.org/officeDocument/2006/relationships/image" Target="../media/image3.jpeg"/><Relationship Id="rId21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58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37" Type="http://schemas.openxmlformats.org/officeDocument/2006/relationships/image" Target="../media/image1.jpeg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35" Type="http://schemas.openxmlformats.org/officeDocument/2006/relationships/slideLayout" Target="../slideLayouts/slideLayout60.xml"/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8EE462-D255-41C3-9E76-2E7E65E611A3}"/>
              </a:ext>
            </a:extLst>
          </p:cNvPr>
          <p:cNvSpPr/>
          <p:nvPr/>
        </p:nvSpPr>
        <p:spPr>
          <a:xfrm>
            <a:off x="9780588" y="6370638"/>
            <a:ext cx="1979612" cy="433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8187F4-C502-494B-AFEB-73A95829F4D7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E5B020B-CC71-478E-BB31-1C67CE22DF8B}"/>
              </a:ext>
            </a:extLst>
          </p:cNvPr>
          <p:cNvSpPr/>
          <p:nvPr/>
        </p:nvSpPr>
        <p:spPr>
          <a:xfrm>
            <a:off x="0" y="6370638"/>
            <a:ext cx="9780588" cy="433387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FoundrySterling-Book" panose="00000400000000000000" pitchFamily="2" charset="0"/>
              </a:rPr>
              <a:t>Masters in Modelling for Global Health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D94E0-B28F-4338-8A25-7084AF05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550862"/>
            <a:ext cx="11328400" cy="8461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page title</a:t>
            </a:r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3E882A79-78A1-44D0-A848-46BAB0E68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611313"/>
            <a:ext cx="11169649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1AAE-03AC-446F-8416-08F4A7219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800" y="6440488"/>
            <a:ext cx="5664200" cy="293687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48FE4-DA8D-4C48-B529-F85B1EE03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200" y="6370638"/>
            <a:ext cx="431800" cy="43338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C1193-6D45-4E9E-996D-EC1D7BD2AAB2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1B0FB2-A2B7-451F-9C14-5FCB250FF55F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FF7F7A-3765-4C7E-B958-BD14D30AE10C}"/>
              </a:ext>
            </a:extLst>
          </p:cNvPr>
          <p:cNvCxnSpPr>
            <a:cxnSpLocks/>
          </p:cNvCxnSpPr>
          <p:nvPr/>
        </p:nvCxnSpPr>
        <p:spPr>
          <a:xfrm flipH="1">
            <a:off x="0" y="6380163"/>
            <a:ext cx="12192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20">
            <a:extLst>
              <a:ext uri="{FF2B5EF4-FFF2-40B4-BE49-F238E27FC236}">
                <a16:creationId xmlns:a16="http://schemas.microsoft.com/office/drawing/2014/main" id="{5084D96A-4C77-4C43-823E-908D97611D80}"/>
              </a:ext>
            </a:extLst>
          </p:cNvPr>
          <p:cNvGrpSpPr>
            <a:grpSpLocks/>
          </p:cNvGrpSpPr>
          <p:nvPr/>
        </p:nvGrpSpPr>
        <p:grpSpPr bwMode="auto">
          <a:xfrm>
            <a:off x="9780589" y="6368693"/>
            <a:ext cx="1982720" cy="437806"/>
            <a:chOff x="9783827" y="6362882"/>
            <a:chExt cx="1942677" cy="451726"/>
          </a:xfrm>
        </p:grpSpPr>
        <p:pic>
          <p:nvPicPr>
            <p:cNvPr id="17" name="Picture 2" descr="Image">
              <a:extLst>
                <a:ext uri="{FF2B5EF4-FFF2-40B4-BE49-F238E27FC236}">
                  <a16:creationId xmlns:a16="http://schemas.microsoft.com/office/drawing/2014/main" id="{49608D28-798A-486B-B80A-B63A0AB96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BDC544A9-30C5-4DB0-BF58-54F2BE934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009" y="6364883"/>
              <a:ext cx="444542" cy="44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" descr="Coloured NDM men">
              <a:extLst>
                <a:ext uri="{FF2B5EF4-FFF2-40B4-BE49-F238E27FC236}">
                  <a16:creationId xmlns:a16="http://schemas.microsoft.com/office/drawing/2014/main" id="{E8928AC3-8CA2-4819-A44F-4A852C07C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0597" y="6362882"/>
              <a:ext cx="705907" cy="44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9AA1C3-0D83-442C-886E-DCC5DBD33149}"/>
              </a:ext>
            </a:extLst>
          </p:cNvPr>
          <p:cNvGrpSpPr/>
          <p:nvPr/>
        </p:nvGrpSpPr>
        <p:grpSpPr>
          <a:xfrm>
            <a:off x="0" y="-33965"/>
            <a:ext cx="12192000" cy="327353"/>
            <a:chOff x="0" y="-5090"/>
            <a:chExt cx="12192000" cy="32735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CE4F98A-2343-4DA7-AAB3-5304084820A3}"/>
                </a:ext>
              </a:extLst>
            </p:cNvPr>
            <p:cNvSpPr/>
            <p:nvPr userDrawn="1"/>
          </p:nvSpPr>
          <p:spPr>
            <a:xfrm>
              <a:off x="0" y="-3779"/>
              <a:ext cx="3454400" cy="324000"/>
            </a:xfrm>
            <a:custGeom>
              <a:avLst/>
              <a:gdLst>
                <a:gd name="connsiteX0" fmla="*/ 0 w 9780102"/>
                <a:gd name="connsiteY0" fmla="*/ 0 h 432000"/>
                <a:gd name="connsiteX1" fmla="*/ 9780102 w 9780102"/>
                <a:gd name="connsiteY1" fmla="*/ 0 h 432000"/>
                <a:gd name="connsiteX2" fmla="*/ 9780102 w 9780102"/>
                <a:gd name="connsiteY2" fmla="*/ 432000 h 432000"/>
                <a:gd name="connsiteX3" fmla="*/ 0 w 9780102"/>
                <a:gd name="connsiteY3" fmla="*/ 43200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0102" h="432000">
                  <a:moveTo>
                    <a:pt x="0" y="0"/>
                  </a:moveTo>
                  <a:lnTo>
                    <a:pt x="9780102" y="0"/>
                  </a:lnTo>
                  <a:lnTo>
                    <a:pt x="9780102" y="432000"/>
                  </a:lnTo>
                  <a:lnTo>
                    <a:pt x="0" y="43200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latin typeface="FoundrySterling-Book" panose="00000400000000000000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1E0028-5318-46DE-99FD-3D1474001DA8}"/>
                </a:ext>
              </a:extLst>
            </p:cNvPr>
            <p:cNvSpPr/>
            <p:nvPr userDrawn="1"/>
          </p:nvSpPr>
          <p:spPr>
            <a:xfrm rot="16200000">
              <a:off x="3382400" y="70263"/>
              <a:ext cx="324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5E15D61-13FF-43F6-83A8-73A062677B16}"/>
                </a:ext>
              </a:extLst>
            </p:cNvPr>
            <p:cNvSpPr/>
            <p:nvPr userDrawn="1"/>
          </p:nvSpPr>
          <p:spPr>
            <a:xfrm>
              <a:off x="3634400" y="-5090"/>
              <a:ext cx="8557600" cy="324000"/>
            </a:xfrm>
            <a:custGeom>
              <a:avLst/>
              <a:gdLst>
                <a:gd name="connsiteX0" fmla="*/ 0 w 9780102"/>
                <a:gd name="connsiteY0" fmla="*/ 0 h 432000"/>
                <a:gd name="connsiteX1" fmla="*/ 9780102 w 9780102"/>
                <a:gd name="connsiteY1" fmla="*/ 0 h 432000"/>
                <a:gd name="connsiteX2" fmla="*/ 9780102 w 9780102"/>
                <a:gd name="connsiteY2" fmla="*/ 432000 h 432000"/>
                <a:gd name="connsiteX3" fmla="*/ 0 w 9780102"/>
                <a:gd name="connsiteY3" fmla="*/ 43200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0102" h="432000">
                  <a:moveTo>
                    <a:pt x="0" y="0"/>
                  </a:moveTo>
                  <a:lnTo>
                    <a:pt x="9780102" y="0"/>
                  </a:lnTo>
                  <a:lnTo>
                    <a:pt x="9780102" y="432000"/>
                  </a:lnTo>
                  <a:lnTo>
                    <a:pt x="0" y="43200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855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74" r:id="rId22"/>
    <p:sldLayoutId id="2147483775" r:id="rId23"/>
    <p:sldLayoutId id="2147483779" r:id="rId24"/>
    <p:sldLayoutId id="2147483780" r:id="rId25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spc="-150">
          <a:solidFill>
            <a:srgbClr val="404040"/>
          </a:solidFill>
          <a:latin typeface="FoundrySterling-Book" panose="00000400000000000000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9pPr>
    </p:titleStyle>
    <p:bodyStyle>
      <a:lvl1pPr marL="266700" indent="-2667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1pPr>
      <a:lvl2pPr marL="542925" indent="-2762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2pPr>
      <a:lvl3pPr marL="8096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3pPr>
      <a:lvl4pPr marL="10763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4pPr>
      <a:lvl5pPr marL="13430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8EE462-D255-41C3-9E76-2E7E65E611A3}"/>
              </a:ext>
            </a:extLst>
          </p:cNvPr>
          <p:cNvSpPr/>
          <p:nvPr/>
        </p:nvSpPr>
        <p:spPr>
          <a:xfrm>
            <a:off x="9780588" y="6370638"/>
            <a:ext cx="1979612" cy="433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8187F4-C502-494B-AFEB-73A95829F4D7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E5B020B-CC71-478E-BB31-1C67CE22DF8B}"/>
              </a:ext>
            </a:extLst>
          </p:cNvPr>
          <p:cNvSpPr/>
          <p:nvPr/>
        </p:nvSpPr>
        <p:spPr>
          <a:xfrm>
            <a:off x="0" y="6370638"/>
            <a:ext cx="9780588" cy="433387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FoundrySterling-Book" panose="00000400000000000000" pitchFamily="2" charset="0"/>
              </a:rPr>
              <a:t>Masters in Modelling for Global Health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D94E0-B28F-4338-8A25-7084AF05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457041"/>
            <a:ext cx="11328400" cy="8461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page title</a:t>
            </a:r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3E882A79-78A1-44D0-A848-46BAB0E68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4534" y="1611313"/>
            <a:ext cx="1118566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1AAE-03AC-446F-8416-08F4A7219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800" y="6440488"/>
            <a:ext cx="5664200" cy="293687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48FE4-DA8D-4C48-B529-F85B1EE03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200" y="6370638"/>
            <a:ext cx="431800" cy="43338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6318DA94-F2C2-49B0-B722-A6B95BADF3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C1193-6D45-4E9E-996D-EC1D7BD2AAB2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1B0FB2-A2B7-451F-9C14-5FCB250FF55F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FF7F7A-3765-4C7E-B958-BD14D30AE10C}"/>
              </a:ext>
            </a:extLst>
          </p:cNvPr>
          <p:cNvCxnSpPr>
            <a:cxnSpLocks/>
          </p:cNvCxnSpPr>
          <p:nvPr/>
        </p:nvCxnSpPr>
        <p:spPr>
          <a:xfrm flipH="1">
            <a:off x="0" y="6380163"/>
            <a:ext cx="12192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20">
            <a:extLst>
              <a:ext uri="{FF2B5EF4-FFF2-40B4-BE49-F238E27FC236}">
                <a16:creationId xmlns:a16="http://schemas.microsoft.com/office/drawing/2014/main" id="{5084D96A-4C77-4C43-823E-908D97611D80}"/>
              </a:ext>
            </a:extLst>
          </p:cNvPr>
          <p:cNvGrpSpPr>
            <a:grpSpLocks/>
          </p:cNvGrpSpPr>
          <p:nvPr/>
        </p:nvGrpSpPr>
        <p:grpSpPr bwMode="auto">
          <a:xfrm>
            <a:off x="9780589" y="6368693"/>
            <a:ext cx="1982720" cy="437806"/>
            <a:chOff x="9783827" y="6362882"/>
            <a:chExt cx="1942677" cy="451726"/>
          </a:xfrm>
        </p:grpSpPr>
        <p:pic>
          <p:nvPicPr>
            <p:cNvPr id="17" name="Picture 2" descr="Image">
              <a:extLst>
                <a:ext uri="{FF2B5EF4-FFF2-40B4-BE49-F238E27FC236}">
                  <a16:creationId xmlns:a16="http://schemas.microsoft.com/office/drawing/2014/main" id="{49608D28-798A-486B-B80A-B63A0AB96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BDC544A9-30C5-4DB0-BF58-54F2BE934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009" y="6364883"/>
              <a:ext cx="444542" cy="44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" descr="Coloured NDM men">
              <a:extLst>
                <a:ext uri="{FF2B5EF4-FFF2-40B4-BE49-F238E27FC236}">
                  <a16:creationId xmlns:a16="http://schemas.microsoft.com/office/drawing/2014/main" id="{E8928AC3-8CA2-4819-A44F-4A852C07C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0597" y="6362882"/>
              <a:ext cx="705907" cy="44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47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6" r:id="rId33"/>
    <p:sldLayoutId id="2147483777" r:id="rId34"/>
    <p:sldLayoutId id="2147483778" r:id="rId35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spc="-150">
          <a:solidFill>
            <a:srgbClr val="404040"/>
          </a:solidFill>
          <a:latin typeface="FoundrySterling-Book" panose="00000400000000000000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9pPr>
    </p:titleStyle>
    <p:bodyStyle>
      <a:lvl1pPr marL="266700" indent="-2667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1pPr>
      <a:lvl2pPr marL="542925" indent="-2762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2pPr>
      <a:lvl3pPr marL="8096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3pPr>
      <a:lvl4pPr marL="10763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4pPr>
      <a:lvl5pPr marL="13430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06D49-2BD3-48EA-BEEC-F31A9F6F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328A3-2E13-4AAE-B5D6-22BF5D78D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461A2-D3A1-42E2-836B-83C0BE9E4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85EFD-F5B9-43AC-8013-8B0F1AACF620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251A8-CC48-4FC7-983E-927D76F03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EB30B-7C8A-4723-AA83-40AD473A2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E837D-8F9E-4EE2-9896-F312145DA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4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9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customXml" Target="../ink/ink2.xml"/><Relationship Id="rId5" Type="http://schemas.openxmlformats.org/officeDocument/2006/relationships/chart" Target="../charts/chart7.xml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60.png"/><Relationship Id="rId11" Type="http://schemas.openxmlformats.org/officeDocument/2006/relationships/image" Target="../media/image41.png"/><Relationship Id="rId5" Type="http://schemas.openxmlformats.org/officeDocument/2006/relationships/image" Target="../media/image350.png"/><Relationship Id="rId10" Type="http://schemas.openxmlformats.org/officeDocument/2006/relationships/image" Target="../media/image40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rst_principle" TargetMode="External"/><Relationship Id="rId3" Type="http://schemas.openxmlformats.org/officeDocument/2006/relationships/image" Target="../media/image38.wmf"/><Relationship Id="rId7" Type="http://schemas.openxmlformats.org/officeDocument/2006/relationships/image" Target="../media/image4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5.bin"/><Relationship Id="rId9" Type="http://schemas.openxmlformats.org/officeDocument/2006/relationships/hyperlink" Target="https://en.wikipedia.org/wiki/Population_dynamic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52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7.emf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emf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1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53.png"/><Relationship Id="rId5" Type="http://schemas.openxmlformats.org/officeDocument/2006/relationships/image" Target="../media/image680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6" Type="http://schemas.openxmlformats.org/officeDocument/2006/relationships/customXml" Target="../ink/ink1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3DC81-2FB2-4248-962E-BF8CBF69A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7200" y="2811053"/>
            <a:ext cx="10464800" cy="1261295"/>
          </a:xfrm>
        </p:spPr>
        <p:txBody>
          <a:bodyPr/>
          <a:lstStyle/>
          <a:p>
            <a:r>
              <a:rPr lang="en-GB" sz="5400" dirty="0"/>
              <a:t>Introduction to Mathematical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31A70-2B6B-480B-AAEB-5B8114392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7200" y="4061039"/>
            <a:ext cx="7816850" cy="580921"/>
          </a:xfrm>
        </p:spPr>
        <p:txBody>
          <a:bodyPr>
            <a:normAutofit fontScale="70000" lnSpcReduction="20000"/>
          </a:bodyPr>
          <a:lstStyle/>
          <a:p>
            <a:r>
              <a:rPr lang="en-GB" sz="2800" dirty="0"/>
              <a:t>Concepts and Techniques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8B972-EE1E-4E19-94A3-7EDD02B03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Ricardo Aguas</a:t>
            </a:r>
          </a:p>
        </p:txBody>
      </p:sp>
    </p:spTree>
    <p:extLst>
      <p:ext uri="{BB962C8B-B14F-4D97-AF65-F5344CB8AC3E}">
        <p14:creationId xmlns:p14="http://schemas.microsoft.com/office/powerpoint/2010/main" val="383707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57269"/>
            <a:ext cx="11328400" cy="846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/>
              <a:t>The characteristic bell-shaped curve</a:t>
            </a:r>
          </a:p>
        </p:txBody>
      </p:sp>
      <p:sp>
        <p:nvSpPr>
          <p:cNvPr id="9220" name="Rectangle 16"/>
          <p:cNvSpPr>
            <a:spLocks noGrp="1" noChangeArrowheads="1"/>
          </p:cNvSpPr>
          <p:nvPr>
            <p:ph idx="1"/>
          </p:nvPr>
        </p:nvSpPr>
        <p:spPr bwMode="auto">
          <a:xfrm>
            <a:off x="523398" y="1152372"/>
            <a:ext cx="11145204" cy="4553256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sz="2800" dirty="0"/>
              <a:t>4 regions</a:t>
            </a:r>
          </a:p>
          <a:p>
            <a:pPr lvl="1"/>
            <a:r>
              <a:rPr lang="en-GB" altLang="en-US" sz="2400" dirty="0">
                <a:solidFill>
                  <a:srgbClr val="FF3BC3"/>
                </a:solidFill>
              </a:rPr>
              <a:t>Exponential, </a:t>
            </a:r>
            <a:r>
              <a:rPr lang="en-GB" altLang="en-US" sz="2400" dirty="0">
                <a:solidFill>
                  <a:srgbClr val="00B0F0"/>
                </a:solidFill>
              </a:rPr>
              <a:t>Saturation</a:t>
            </a:r>
            <a:r>
              <a:rPr lang="en-GB" altLang="en-US" sz="2400" dirty="0"/>
              <a:t>, </a:t>
            </a:r>
            <a:r>
              <a:rPr lang="en-GB" altLang="en-US" sz="2400" dirty="0">
                <a:solidFill>
                  <a:srgbClr val="7030A0"/>
                </a:solidFill>
              </a:rPr>
              <a:t>Decline</a:t>
            </a:r>
            <a:r>
              <a:rPr lang="en-GB" altLang="en-US" sz="2400" dirty="0"/>
              <a:t>, </a:t>
            </a:r>
            <a:r>
              <a:rPr lang="en-GB" altLang="en-US" sz="2400" dirty="0">
                <a:solidFill>
                  <a:srgbClr val="18B912"/>
                </a:solidFill>
              </a:rPr>
              <a:t>Post epidemic behaviour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C552A-3E40-4521-ADE9-0669CBD13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10</a:t>
            </a:fld>
            <a:endParaRPr lang="en-GB"/>
          </a:p>
        </p:txBody>
      </p:sp>
      <p:sp>
        <p:nvSpPr>
          <p:cNvPr id="9222" name="Text Box 20"/>
          <p:cNvSpPr txBox="1">
            <a:spLocks noChangeArrowheads="1"/>
          </p:cNvSpPr>
          <p:nvPr/>
        </p:nvSpPr>
        <p:spPr bwMode="auto">
          <a:xfrm>
            <a:off x="0" y="5300459"/>
            <a:ext cx="22393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r>
              <a:rPr lang="en-US" dirty="0" err="1">
                <a:solidFill>
                  <a:prstClr val="black"/>
                </a:solidFill>
              </a:rPr>
              <a:t>Puvimanasinghe</a:t>
            </a:r>
            <a:r>
              <a:rPr lang="en-US" dirty="0">
                <a:solidFill>
                  <a:prstClr val="black"/>
                </a:solidFill>
              </a:rPr>
              <a:t> et al. </a:t>
            </a:r>
            <a:r>
              <a:rPr lang="en-GB" altLang="en-US" b="1" dirty="0">
                <a:solidFill>
                  <a:prstClr val="black"/>
                </a:solidFill>
              </a:rPr>
              <a:t>JID 2003, 187: </a:t>
            </a:r>
            <a:r>
              <a:rPr lang="en-GB" altLang="en-US" dirty="0">
                <a:solidFill>
                  <a:prstClr val="black"/>
                </a:solidFill>
              </a:rPr>
              <a:t>S241-45</a:t>
            </a:r>
          </a:p>
          <a:p>
            <a:pPr defTabSz="457200" eaLnBrk="1" hangingPunct="1"/>
            <a:endParaRPr lang="en-GB" altLang="en-US" sz="20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12" y="2484167"/>
            <a:ext cx="6547603" cy="38606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7031" y="2147474"/>
            <a:ext cx="8750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Calibri"/>
              </a:rPr>
              <a:t>Distribution of notified cases of measles in Sri Lanka by week, January 1999 through June 2000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951622" y="4111109"/>
            <a:ext cx="601579" cy="488811"/>
          </a:xfrm>
          <a:prstGeom prst="straightConnector1">
            <a:avLst/>
          </a:prstGeom>
          <a:ln>
            <a:solidFill>
              <a:srgbClr val="FF3BC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53200" y="2607993"/>
            <a:ext cx="521368" cy="46111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467601" y="3216178"/>
            <a:ext cx="633663" cy="54864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369969" y="5096792"/>
            <a:ext cx="633663" cy="548649"/>
          </a:xfrm>
          <a:prstGeom prst="straightConnector1">
            <a:avLst/>
          </a:prstGeom>
          <a:ln>
            <a:solidFill>
              <a:srgbClr val="18B91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4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Basic Reproduction number: R</a:t>
            </a:r>
            <a:r>
              <a:rPr lang="en-GB" baseline="-25000" dirty="0"/>
              <a:t>0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AF27A3-417D-C4D7-DD11-B02562DD3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C2BC6-50E3-4DF9-B301-12323964C6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11</a:t>
            </a:fld>
            <a:endParaRPr lang="en-GB"/>
          </a:p>
        </p:txBody>
      </p:sp>
      <p:pic>
        <p:nvPicPr>
          <p:cNvPr id="3" name="Day1_contagioncli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4370" y="1664732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The Basic Reproduction number: R</a:t>
            </a:r>
            <a:r>
              <a:rPr lang="en-GB" baseline="-25000" dirty="0"/>
              <a:t>0</a:t>
            </a:r>
            <a:endParaRPr lang="en-GB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  <a:defRPr/>
            </a:pPr>
            <a:r>
              <a:rPr lang="en-GB" altLang="en-US" i="1" dirty="0"/>
              <a:t>                        		 </a:t>
            </a:r>
          </a:p>
          <a:p>
            <a:pPr marL="0" indent="0" algn="ctr">
              <a:buNone/>
              <a:defRPr/>
            </a:pPr>
            <a:r>
              <a:rPr lang="en-GB" altLang="en-US" i="1" dirty="0"/>
              <a:t> R</a:t>
            </a:r>
            <a:r>
              <a:rPr lang="en-GB" altLang="en-US" baseline="-25000" dirty="0"/>
              <a:t>0</a:t>
            </a:r>
            <a:r>
              <a:rPr lang="en-GB" altLang="en-US" dirty="0"/>
              <a:t> = </a:t>
            </a:r>
            <a:r>
              <a:rPr lang="en-GB" altLang="en-US" i="1" dirty="0"/>
              <a:t>p c D</a:t>
            </a:r>
            <a:endParaRPr lang="en-GB" altLang="en-US" dirty="0"/>
          </a:p>
          <a:p>
            <a:pPr algn="ctr">
              <a:defRPr/>
            </a:pPr>
            <a:endParaRPr lang="en-GB" altLang="en-US" dirty="0"/>
          </a:p>
          <a:p>
            <a:pPr algn="ctr">
              <a:defRPr/>
            </a:pPr>
            <a:endParaRPr lang="en-GB" altLang="en-US" i="1" dirty="0"/>
          </a:p>
          <a:p>
            <a:pPr algn="ctr">
              <a:defRPr/>
            </a:pPr>
            <a:endParaRPr lang="en-GB" altLang="en-US" i="1" dirty="0"/>
          </a:p>
          <a:p>
            <a:pPr algn="ctr">
              <a:defRPr/>
            </a:pPr>
            <a:endParaRPr lang="en-GB" altLang="en-US" sz="2400" dirty="0"/>
          </a:p>
          <a:p>
            <a:pPr algn="ctr">
              <a:defRPr/>
            </a:pPr>
            <a:endParaRPr lang="en-GB" altLang="en-US" sz="2400" dirty="0"/>
          </a:p>
          <a:p>
            <a:pPr marL="0" indent="0" algn="ctr">
              <a:buNone/>
              <a:defRPr/>
            </a:pPr>
            <a:endParaRPr lang="en-GB" altLang="en-US" sz="2400" b="1" dirty="0">
              <a:latin typeface="Arial Nova Light" panose="020B0304020202020204" pitchFamily="34" charset="0"/>
            </a:endParaRPr>
          </a:p>
          <a:p>
            <a:pPr marL="0" indent="0" algn="ctr">
              <a:buNone/>
              <a:defRPr/>
            </a:pPr>
            <a:r>
              <a:rPr lang="en-GB" altLang="en-US" sz="24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R</a:t>
            </a:r>
            <a:r>
              <a:rPr lang="en-GB" altLang="en-US" sz="2400" b="1" baseline="-25000" dirty="0">
                <a:solidFill>
                  <a:schemeClr val="tx1"/>
                </a:solidFill>
                <a:latin typeface="Arial Nova Light" panose="020B0304020202020204" pitchFamily="34" charset="0"/>
              </a:rPr>
              <a:t>0</a:t>
            </a:r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is defined as the </a:t>
            </a:r>
            <a:r>
              <a:rPr lang="en-GB" altLang="en-US" sz="24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average number </a:t>
            </a:r>
            <a:r>
              <a:rPr lang="en-GB" altLang="en-US" sz="2400" dirty="0">
                <a:solidFill>
                  <a:schemeClr val="tx1"/>
                </a:solidFill>
                <a:latin typeface="Arial Nova Light" panose="020B0304020202020204" pitchFamily="34" charset="0"/>
              </a:rPr>
              <a:t>of </a:t>
            </a:r>
            <a:r>
              <a:rPr lang="en-GB" altLang="en-US" sz="24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secondary infections </a:t>
            </a:r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that result from a </a:t>
            </a:r>
            <a:r>
              <a:rPr lang="en-GB" altLang="en-US" sz="24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single</a:t>
            </a:r>
            <a:r>
              <a:rPr lang="en-GB" altLang="en-US" sz="24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altLang="en-US" sz="24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infection</a:t>
            </a:r>
            <a:r>
              <a:rPr lang="en-GB" altLang="en-US" sz="24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introduced into a </a:t>
            </a:r>
            <a:r>
              <a:rPr lang="en-GB" altLang="en-US" sz="24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totally susceptible </a:t>
            </a:r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population</a:t>
            </a:r>
          </a:p>
          <a:p>
            <a:pPr marL="0" indent="0" algn="ctr">
              <a:buNone/>
              <a:defRPr/>
            </a:pPr>
            <a:endParaRPr lang="en-GB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6BEA0-12B7-4E82-8608-77DF0D36D7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12</a:t>
            </a:fld>
            <a:endParaRPr lang="en-GB"/>
          </a:p>
        </p:txBody>
      </p:sp>
      <p:sp>
        <p:nvSpPr>
          <p:cNvPr id="8199" name="Oval 7"/>
          <p:cNvSpPr>
            <a:spLocks noChangeArrowheads="1"/>
          </p:cNvSpPr>
          <p:nvPr/>
        </p:nvSpPr>
        <p:spPr bwMode="auto">
          <a:xfrm>
            <a:off x="2438400" y="2679028"/>
            <a:ext cx="2514600" cy="10668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457200" eaLnBrk="1" hangingPunct="1"/>
            <a:r>
              <a:rPr lang="en-GB" altLang="en-US" dirty="0">
                <a:solidFill>
                  <a:prstClr val="black"/>
                </a:solidFill>
              </a:rPr>
              <a:t>Probability of infection</a:t>
            </a:r>
          </a:p>
          <a:p>
            <a:pPr algn="ctr" defTabSz="457200" eaLnBrk="1" hangingPunct="1"/>
            <a:r>
              <a:rPr lang="en-GB" altLang="en-US" dirty="0">
                <a:solidFill>
                  <a:prstClr val="black"/>
                </a:solidFill>
              </a:rPr>
              <a:t>given a contact</a:t>
            </a: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7547810" y="2606838"/>
            <a:ext cx="2205789" cy="1143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457200" eaLnBrk="1" hangingPunct="1"/>
            <a:r>
              <a:rPr lang="en-GB" altLang="en-US" dirty="0">
                <a:solidFill>
                  <a:prstClr val="black"/>
                </a:solidFill>
              </a:rPr>
              <a:t>Number of contacts</a:t>
            </a:r>
          </a:p>
          <a:p>
            <a:pPr algn="ctr" defTabSz="457200" eaLnBrk="1" hangingPunct="1"/>
            <a:r>
              <a:rPr lang="en-GB" altLang="en-US" dirty="0">
                <a:solidFill>
                  <a:prstClr val="black"/>
                </a:solidFill>
              </a:rPr>
              <a:t>per unit time</a:t>
            </a:r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7467600" y="1307428"/>
            <a:ext cx="25908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457200" eaLnBrk="1" hangingPunct="1"/>
            <a:r>
              <a:rPr lang="en-GB" altLang="en-US">
                <a:solidFill>
                  <a:prstClr val="black"/>
                </a:solidFill>
              </a:rPr>
              <a:t>Duration of infection</a:t>
            </a:r>
          </a:p>
        </p:txBody>
      </p:sp>
      <p:sp>
        <p:nvSpPr>
          <p:cNvPr id="8203" name="Oval 11"/>
          <p:cNvSpPr>
            <a:spLocks noChangeArrowheads="1"/>
          </p:cNvSpPr>
          <p:nvPr/>
        </p:nvSpPr>
        <p:spPr bwMode="auto">
          <a:xfrm>
            <a:off x="3192380" y="1435764"/>
            <a:ext cx="16002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457200" eaLnBrk="1" hangingPunct="1"/>
            <a:r>
              <a:rPr lang="en-GB" altLang="en-US" dirty="0">
                <a:solidFill>
                  <a:prstClr val="black"/>
                </a:solidFill>
              </a:rPr>
              <a:t>Basic </a:t>
            </a:r>
          </a:p>
          <a:p>
            <a:pPr algn="ctr" defTabSz="457200" eaLnBrk="1" hangingPunct="1"/>
            <a:r>
              <a:rPr lang="en-GB" altLang="en-US" dirty="0">
                <a:solidFill>
                  <a:prstClr val="black"/>
                </a:solidFill>
              </a:rPr>
              <a:t>reproduction </a:t>
            </a:r>
          </a:p>
          <a:p>
            <a:pPr algn="ctr" defTabSz="457200" eaLnBrk="1" hangingPunct="1"/>
            <a:r>
              <a:rPr lang="en-GB" altLang="en-US" dirty="0">
                <a:solidFill>
                  <a:prstClr val="black"/>
                </a:solidFill>
              </a:rPr>
              <a:t>number</a:t>
            </a:r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>
            <a:off x="4792580" y="1796712"/>
            <a:ext cx="473242" cy="1664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4572000" y="2139612"/>
            <a:ext cx="1398002" cy="691816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 flipH="1" flipV="1">
            <a:off x="6553200" y="2145628"/>
            <a:ext cx="144780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08" name="Line 16"/>
          <p:cNvSpPr>
            <a:spLocks noChangeShapeType="1"/>
          </p:cNvSpPr>
          <p:nvPr/>
        </p:nvSpPr>
        <p:spPr bwMode="auto">
          <a:xfrm flipH="1">
            <a:off x="6994358" y="1758612"/>
            <a:ext cx="473241" cy="2045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 rot="-5400000">
            <a:off x="6165983" y="2145172"/>
            <a:ext cx="4099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r>
              <a:rPr lang="en-GB" altLang="en-US" sz="5400" dirty="0">
                <a:solidFill>
                  <a:prstClr val="black"/>
                </a:solidFill>
              </a:rPr>
              <a:t>{</a:t>
            </a:r>
          </a:p>
        </p:txBody>
      </p:sp>
      <p:sp>
        <p:nvSpPr>
          <p:cNvPr id="8211" name="Oval 19"/>
          <p:cNvSpPr>
            <a:spLocks noChangeArrowheads="1"/>
          </p:cNvSpPr>
          <p:nvPr/>
        </p:nvSpPr>
        <p:spPr bwMode="auto">
          <a:xfrm>
            <a:off x="5043569" y="2493956"/>
            <a:ext cx="2306053" cy="109086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457200" eaLnBrk="1" hangingPunct="1"/>
            <a:r>
              <a:rPr lang="en-GB" altLang="en-US" dirty="0">
                <a:solidFill>
                  <a:prstClr val="black"/>
                </a:solidFill>
              </a:rPr>
              <a:t> The effective contact </a:t>
            </a:r>
          </a:p>
          <a:p>
            <a:pPr algn="ctr" defTabSz="457200" eaLnBrk="1" hangingPunct="1"/>
            <a:r>
              <a:rPr lang="en-GB" altLang="en-US" dirty="0">
                <a:solidFill>
                  <a:prstClr val="black"/>
                </a:solidFill>
              </a:rPr>
              <a:t>rate per unit time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4571999" y="4144545"/>
            <a:ext cx="371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nl-NL" b="1" dirty="0">
                <a:solidFill>
                  <a:srgbClr val="FF0000"/>
                </a:solidFill>
                <a:latin typeface="Calibri"/>
              </a:rPr>
              <a:t>Transmission rate/coefficient </a:t>
            </a:r>
            <a:r>
              <a:rPr lang="nl-NL" b="1" i="1" dirty="0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</a:p>
        </p:txBody>
      </p:sp>
      <p:sp>
        <p:nvSpPr>
          <p:cNvPr id="3" name="Down Arrow 2"/>
          <p:cNvSpPr/>
          <p:nvPr/>
        </p:nvSpPr>
        <p:spPr>
          <a:xfrm>
            <a:off x="5970002" y="3593428"/>
            <a:ext cx="583198" cy="591222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5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/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/>
              <a:t>Exponential continued?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03166" y="1457325"/>
            <a:ext cx="11185665" cy="45529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GB" altLang="en-US" sz="2800" b="1" dirty="0">
                <a:latin typeface="Arial Nova Light" panose="020B0304020202020204" pitchFamily="34" charset="0"/>
              </a:rPr>
              <a:t>Exponential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altLang="en-US" sz="2800" b="1" dirty="0">
                <a:latin typeface="Arial Nova Light" panose="020B0304020202020204" pitchFamily="34" charset="0"/>
              </a:rPr>
              <a:t>increase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cannot continue since there is a </a:t>
            </a:r>
            <a:r>
              <a:rPr lang="en-GB" altLang="en-US" sz="2800" b="1" dirty="0">
                <a:latin typeface="Arial Nova Light" panose="020B0304020202020204" pitchFamily="34" charset="0"/>
              </a:rPr>
              <a:t>limit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to the number of individuals </a:t>
            </a:r>
            <a:r>
              <a:rPr lang="en-GB" altLang="en-US" sz="2800" b="1" dirty="0">
                <a:latin typeface="Arial Nova Light" panose="020B0304020202020204" pitchFamily="34" charset="0"/>
              </a:rPr>
              <a:t>susceptible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to infection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2951C0-38E4-4397-81B5-04621048CB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13</a:t>
            </a:fld>
            <a:endParaRPr lang="en-GB"/>
          </a:p>
        </p:txBody>
      </p:sp>
      <p:sp>
        <p:nvSpPr>
          <p:cNvPr id="12292" name="Oval 35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293" name="Oval 36"/>
          <p:cNvSpPr>
            <a:spLocks noChangeArrowheads="1"/>
          </p:cNvSpPr>
          <p:nvPr/>
        </p:nvSpPr>
        <p:spPr bwMode="auto">
          <a:xfrm>
            <a:off x="61722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294" name="Oval 37"/>
          <p:cNvSpPr>
            <a:spLocks noChangeArrowheads="1"/>
          </p:cNvSpPr>
          <p:nvPr/>
        </p:nvSpPr>
        <p:spPr bwMode="auto">
          <a:xfrm>
            <a:off x="5715000" y="35052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295" name="Oval 38"/>
          <p:cNvSpPr>
            <a:spLocks noChangeArrowheads="1"/>
          </p:cNvSpPr>
          <p:nvPr/>
        </p:nvSpPr>
        <p:spPr bwMode="auto">
          <a:xfrm>
            <a:off x="64770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296" name="Oval 39"/>
          <p:cNvSpPr>
            <a:spLocks noChangeArrowheads="1"/>
          </p:cNvSpPr>
          <p:nvPr/>
        </p:nvSpPr>
        <p:spPr bwMode="auto">
          <a:xfrm>
            <a:off x="59436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297" name="Oval 40"/>
          <p:cNvSpPr>
            <a:spLocks noChangeArrowheads="1"/>
          </p:cNvSpPr>
          <p:nvPr/>
        </p:nvSpPr>
        <p:spPr bwMode="auto">
          <a:xfrm>
            <a:off x="6781800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298" name="Oval 41"/>
          <p:cNvSpPr>
            <a:spLocks noChangeArrowheads="1"/>
          </p:cNvSpPr>
          <p:nvPr/>
        </p:nvSpPr>
        <p:spPr bwMode="auto">
          <a:xfrm>
            <a:off x="6324600" y="41148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299" name="Oval 42"/>
          <p:cNvSpPr>
            <a:spLocks noChangeArrowheads="1"/>
          </p:cNvSpPr>
          <p:nvPr/>
        </p:nvSpPr>
        <p:spPr bwMode="auto">
          <a:xfrm>
            <a:off x="7086600" y="35814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00" name="Oval 43"/>
          <p:cNvSpPr>
            <a:spLocks noChangeArrowheads="1"/>
          </p:cNvSpPr>
          <p:nvPr/>
        </p:nvSpPr>
        <p:spPr bwMode="auto">
          <a:xfrm>
            <a:off x="6858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01" name="Oval 44"/>
          <p:cNvSpPr>
            <a:spLocks noChangeArrowheads="1"/>
          </p:cNvSpPr>
          <p:nvPr/>
        </p:nvSpPr>
        <p:spPr bwMode="auto">
          <a:xfrm>
            <a:off x="6324600" y="44958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02" name="Oval 45"/>
          <p:cNvSpPr>
            <a:spLocks noChangeArrowheads="1"/>
          </p:cNvSpPr>
          <p:nvPr/>
        </p:nvSpPr>
        <p:spPr bwMode="auto">
          <a:xfrm>
            <a:off x="7162800" y="48768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03" name="Oval 46"/>
          <p:cNvSpPr>
            <a:spLocks noChangeArrowheads="1"/>
          </p:cNvSpPr>
          <p:nvPr/>
        </p:nvSpPr>
        <p:spPr bwMode="auto">
          <a:xfrm>
            <a:off x="5715000" y="44958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04" name="Oval 47"/>
          <p:cNvSpPr>
            <a:spLocks noChangeArrowheads="1"/>
          </p:cNvSpPr>
          <p:nvPr/>
        </p:nvSpPr>
        <p:spPr bwMode="auto">
          <a:xfrm>
            <a:off x="6781800" y="39624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05" name="Oval 48"/>
          <p:cNvSpPr>
            <a:spLocks noChangeArrowheads="1"/>
          </p:cNvSpPr>
          <p:nvPr/>
        </p:nvSpPr>
        <p:spPr bwMode="auto">
          <a:xfrm>
            <a:off x="73152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06" name="Oval 49"/>
          <p:cNvSpPr>
            <a:spLocks noChangeArrowheads="1"/>
          </p:cNvSpPr>
          <p:nvPr/>
        </p:nvSpPr>
        <p:spPr bwMode="auto">
          <a:xfrm>
            <a:off x="7239000" y="31242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07" name="Oval 50"/>
          <p:cNvSpPr>
            <a:spLocks noChangeArrowheads="1"/>
          </p:cNvSpPr>
          <p:nvPr/>
        </p:nvSpPr>
        <p:spPr bwMode="auto">
          <a:xfrm>
            <a:off x="76200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08" name="Oval 51"/>
          <p:cNvSpPr>
            <a:spLocks noChangeArrowheads="1"/>
          </p:cNvSpPr>
          <p:nvPr/>
        </p:nvSpPr>
        <p:spPr bwMode="auto">
          <a:xfrm>
            <a:off x="7391400" y="45720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09" name="Oval 52"/>
          <p:cNvSpPr>
            <a:spLocks noChangeArrowheads="1"/>
          </p:cNvSpPr>
          <p:nvPr/>
        </p:nvSpPr>
        <p:spPr bwMode="auto">
          <a:xfrm>
            <a:off x="73914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10" name="Oval 53"/>
          <p:cNvSpPr>
            <a:spLocks noChangeArrowheads="1"/>
          </p:cNvSpPr>
          <p:nvPr/>
        </p:nvSpPr>
        <p:spPr bwMode="auto">
          <a:xfrm>
            <a:off x="7924800" y="39624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11" name="Oval 54"/>
          <p:cNvSpPr>
            <a:spLocks noChangeArrowheads="1"/>
          </p:cNvSpPr>
          <p:nvPr/>
        </p:nvSpPr>
        <p:spPr bwMode="auto">
          <a:xfrm>
            <a:off x="7924800" y="45720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12" name="Oval 55"/>
          <p:cNvSpPr>
            <a:spLocks noChangeArrowheads="1"/>
          </p:cNvSpPr>
          <p:nvPr/>
        </p:nvSpPr>
        <p:spPr bwMode="auto">
          <a:xfrm>
            <a:off x="81534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13" name="Oval 56"/>
          <p:cNvSpPr>
            <a:spLocks noChangeArrowheads="1"/>
          </p:cNvSpPr>
          <p:nvPr/>
        </p:nvSpPr>
        <p:spPr bwMode="auto">
          <a:xfrm>
            <a:off x="6400800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14" name="Oval 57"/>
          <p:cNvSpPr>
            <a:spLocks noChangeArrowheads="1"/>
          </p:cNvSpPr>
          <p:nvPr/>
        </p:nvSpPr>
        <p:spPr bwMode="auto">
          <a:xfrm>
            <a:off x="8686800" y="4506913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15" name="TextBox 58"/>
          <p:cNvSpPr txBox="1">
            <a:spLocks noChangeArrowheads="1"/>
          </p:cNvSpPr>
          <p:nvPr/>
        </p:nvSpPr>
        <p:spPr bwMode="auto">
          <a:xfrm>
            <a:off x="8839201" y="4354514"/>
            <a:ext cx="1338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r>
              <a:rPr lang="en-US" altLang="en-US">
                <a:solidFill>
                  <a:prstClr val="black"/>
                </a:solidFill>
              </a:rPr>
              <a:t>susceptible</a:t>
            </a:r>
          </a:p>
        </p:txBody>
      </p:sp>
      <p:sp>
        <p:nvSpPr>
          <p:cNvPr id="12316" name="Oval 59"/>
          <p:cNvSpPr>
            <a:spLocks noChangeArrowheads="1"/>
          </p:cNvSpPr>
          <p:nvPr/>
        </p:nvSpPr>
        <p:spPr bwMode="auto">
          <a:xfrm>
            <a:off x="8686800" y="48006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17" name="TextBox 60"/>
          <p:cNvSpPr txBox="1">
            <a:spLocks noChangeArrowheads="1"/>
          </p:cNvSpPr>
          <p:nvPr/>
        </p:nvSpPr>
        <p:spPr bwMode="auto">
          <a:xfrm>
            <a:off x="8839200" y="4659314"/>
            <a:ext cx="992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r>
              <a:rPr lang="en-US" altLang="en-US">
                <a:solidFill>
                  <a:prstClr val="black"/>
                </a:solidFill>
              </a:rPr>
              <a:t>infected</a:t>
            </a:r>
          </a:p>
        </p:txBody>
      </p:sp>
      <p:sp>
        <p:nvSpPr>
          <p:cNvPr id="12318" name="Oval 61"/>
          <p:cNvSpPr>
            <a:spLocks noChangeArrowheads="1"/>
          </p:cNvSpPr>
          <p:nvPr/>
        </p:nvSpPr>
        <p:spPr bwMode="auto">
          <a:xfrm>
            <a:off x="8686800" y="51054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19" name="TextBox 62"/>
          <p:cNvSpPr txBox="1">
            <a:spLocks noChangeArrowheads="1"/>
          </p:cNvSpPr>
          <p:nvPr/>
        </p:nvSpPr>
        <p:spPr bwMode="auto">
          <a:xfrm>
            <a:off x="8839201" y="4964114"/>
            <a:ext cx="1211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r>
              <a:rPr lang="en-US" altLang="en-US">
                <a:solidFill>
                  <a:prstClr val="black"/>
                </a:solidFill>
              </a:rPr>
              <a:t>recovered</a:t>
            </a:r>
          </a:p>
        </p:txBody>
      </p:sp>
      <p:sp>
        <p:nvSpPr>
          <p:cNvPr id="12320" name="Rectangle 63"/>
          <p:cNvSpPr>
            <a:spLocks noChangeArrowheads="1"/>
          </p:cNvSpPr>
          <p:nvPr/>
        </p:nvSpPr>
        <p:spPr bwMode="auto">
          <a:xfrm>
            <a:off x="8534400" y="4343400"/>
            <a:ext cx="1752600" cy="990600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6781800" y="39624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7086600" y="35814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6781800" y="33528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68" name="Oval 67"/>
          <p:cNvSpPr>
            <a:spLocks noChangeArrowheads="1"/>
          </p:cNvSpPr>
          <p:nvPr/>
        </p:nvSpPr>
        <p:spPr bwMode="auto">
          <a:xfrm>
            <a:off x="6172200" y="34290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7086600" y="35814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71" name="Oval 70"/>
          <p:cNvSpPr>
            <a:spLocks noChangeArrowheads="1"/>
          </p:cNvSpPr>
          <p:nvPr/>
        </p:nvSpPr>
        <p:spPr bwMode="auto">
          <a:xfrm>
            <a:off x="6781800" y="33528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6172200" y="34290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7620000" y="36576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62800" y="48768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76" name="Oval 75"/>
          <p:cNvSpPr>
            <a:spLocks noChangeArrowheads="1"/>
          </p:cNvSpPr>
          <p:nvPr/>
        </p:nvSpPr>
        <p:spPr bwMode="auto">
          <a:xfrm>
            <a:off x="7391400" y="42672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6477000" y="36576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2332" name="TextBox 77"/>
          <p:cNvSpPr txBox="1">
            <a:spLocks noChangeArrowheads="1"/>
          </p:cNvSpPr>
          <p:nvPr/>
        </p:nvSpPr>
        <p:spPr bwMode="auto">
          <a:xfrm>
            <a:off x="7759700" y="2830514"/>
            <a:ext cx="6985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r>
              <a:rPr lang="en-US" altLang="en-US" b="1">
                <a:solidFill>
                  <a:prstClr val="black"/>
                </a:solidFill>
              </a:rPr>
              <a:t>R</a:t>
            </a:r>
            <a:r>
              <a:rPr lang="en-US" altLang="en-US" b="1" baseline="-25000">
                <a:solidFill>
                  <a:prstClr val="black"/>
                </a:solidFill>
              </a:rPr>
              <a:t>0</a:t>
            </a:r>
            <a:r>
              <a:rPr lang="en-US" altLang="en-US" b="1">
                <a:solidFill>
                  <a:prstClr val="black"/>
                </a:solidFill>
              </a:rPr>
              <a:t>=3</a:t>
            </a:r>
          </a:p>
        </p:txBody>
      </p: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 flipH="1" flipV="1">
            <a:off x="6584950" y="3505200"/>
            <a:ext cx="196850" cy="1968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6584950" y="3657600"/>
            <a:ext cx="501650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8" name="Straight Arrow Connector 87"/>
          <p:cNvCxnSpPr>
            <a:cxnSpLocks noChangeShapeType="1"/>
          </p:cNvCxnSpPr>
          <p:nvPr/>
        </p:nvCxnSpPr>
        <p:spPr bwMode="auto">
          <a:xfrm rot="5400000">
            <a:off x="6318585" y="3918118"/>
            <a:ext cx="327025" cy="984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" name="Oval 91"/>
          <p:cNvSpPr>
            <a:spLocks noChangeArrowheads="1"/>
          </p:cNvSpPr>
          <p:nvPr/>
        </p:nvSpPr>
        <p:spPr bwMode="auto">
          <a:xfrm>
            <a:off x="7239000" y="31242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93" name="Oval 92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94" name="Oval 93"/>
          <p:cNvSpPr>
            <a:spLocks noChangeArrowheads="1"/>
          </p:cNvSpPr>
          <p:nvPr/>
        </p:nvSpPr>
        <p:spPr bwMode="auto">
          <a:xfrm>
            <a:off x="8153400" y="34290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95" name="Oval 94"/>
          <p:cNvSpPr>
            <a:spLocks noChangeArrowheads="1"/>
          </p:cNvSpPr>
          <p:nvPr/>
        </p:nvSpPr>
        <p:spPr bwMode="auto">
          <a:xfrm>
            <a:off x="5715000" y="35052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96" name="Oval 95"/>
          <p:cNvSpPr>
            <a:spLocks noChangeArrowheads="1"/>
          </p:cNvSpPr>
          <p:nvPr/>
        </p:nvSpPr>
        <p:spPr bwMode="auto">
          <a:xfrm>
            <a:off x="7315200" y="38862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97" name="Oval 96"/>
          <p:cNvSpPr>
            <a:spLocks noChangeArrowheads="1"/>
          </p:cNvSpPr>
          <p:nvPr/>
        </p:nvSpPr>
        <p:spPr bwMode="auto">
          <a:xfrm>
            <a:off x="6324600" y="3505200"/>
            <a:ext cx="457200" cy="457200"/>
          </a:xfrm>
          <a:prstGeom prst="ellips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00" name="Oval 99"/>
          <p:cNvSpPr>
            <a:spLocks noChangeArrowheads="1"/>
          </p:cNvSpPr>
          <p:nvPr/>
        </p:nvSpPr>
        <p:spPr bwMode="auto">
          <a:xfrm>
            <a:off x="5715000" y="35052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01" name="Oval 100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02" name="Oval 101"/>
          <p:cNvSpPr>
            <a:spLocks noChangeArrowheads="1"/>
          </p:cNvSpPr>
          <p:nvPr/>
        </p:nvSpPr>
        <p:spPr bwMode="auto">
          <a:xfrm>
            <a:off x="7239000" y="31242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03" name="Oval 102"/>
          <p:cNvSpPr>
            <a:spLocks noChangeArrowheads="1"/>
          </p:cNvSpPr>
          <p:nvPr/>
        </p:nvSpPr>
        <p:spPr bwMode="auto">
          <a:xfrm>
            <a:off x="6477000" y="36576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8153400" y="34290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05" name="Oval 104"/>
          <p:cNvSpPr>
            <a:spLocks noChangeArrowheads="1"/>
          </p:cNvSpPr>
          <p:nvPr/>
        </p:nvSpPr>
        <p:spPr bwMode="auto">
          <a:xfrm>
            <a:off x="7620000" y="36576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06" name="Oval 105"/>
          <p:cNvSpPr>
            <a:spLocks noChangeArrowheads="1"/>
          </p:cNvSpPr>
          <p:nvPr/>
        </p:nvSpPr>
        <p:spPr bwMode="auto">
          <a:xfrm>
            <a:off x="7315200" y="38862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07" name="Oval 106"/>
          <p:cNvSpPr>
            <a:spLocks noChangeArrowheads="1"/>
          </p:cNvSpPr>
          <p:nvPr/>
        </p:nvSpPr>
        <p:spPr bwMode="auto">
          <a:xfrm>
            <a:off x="7391400" y="42672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08" name="Oval 107"/>
          <p:cNvSpPr>
            <a:spLocks noChangeArrowheads="1"/>
          </p:cNvSpPr>
          <p:nvPr/>
        </p:nvSpPr>
        <p:spPr bwMode="auto">
          <a:xfrm>
            <a:off x="7162800" y="487680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09" name="Oval 108"/>
          <p:cNvSpPr>
            <a:spLocks noChangeArrowheads="1"/>
          </p:cNvSpPr>
          <p:nvPr/>
        </p:nvSpPr>
        <p:spPr bwMode="auto">
          <a:xfrm>
            <a:off x="5943600" y="38862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11" name="Oval 110"/>
          <p:cNvSpPr>
            <a:spLocks noChangeArrowheads="1"/>
          </p:cNvSpPr>
          <p:nvPr/>
        </p:nvSpPr>
        <p:spPr bwMode="auto">
          <a:xfrm>
            <a:off x="6324600" y="41148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12" name="Oval 111"/>
          <p:cNvSpPr>
            <a:spLocks noChangeArrowheads="1"/>
          </p:cNvSpPr>
          <p:nvPr/>
        </p:nvSpPr>
        <p:spPr bwMode="auto">
          <a:xfrm>
            <a:off x="6858000" y="44196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13" name="Oval 112"/>
          <p:cNvSpPr>
            <a:spLocks noChangeArrowheads="1"/>
          </p:cNvSpPr>
          <p:nvPr/>
        </p:nvSpPr>
        <p:spPr bwMode="auto">
          <a:xfrm>
            <a:off x="7924800" y="39624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14" name="Oval 113"/>
          <p:cNvSpPr>
            <a:spLocks noChangeArrowheads="1"/>
          </p:cNvSpPr>
          <p:nvPr/>
        </p:nvSpPr>
        <p:spPr bwMode="auto">
          <a:xfrm>
            <a:off x="7391400" y="45720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15" name="Oval 114"/>
          <p:cNvSpPr>
            <a:spLocks noChangeArrowheads="1"/>
          </p:cNvSpPr>
          <p:nvPr/>
        </p:nvSpPr>
        <p:spPr bwMode="auto">
          <a:xfrm>
            <a:off x="7924800" y="45720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sp>
        <p:nvSpPr>
          <p:cNvPr id="116" name="Oval 115"/>
          <p:cNvSpPr>
            <a:spLocks noChangeArrowheads="1"/>
          </p:cNvSpPr>
          <p:nvPr/>
        </p:nvSpPr>
        <p:spPr bwMode="auto">
          <a:xfrm>
            <a:off x="6400800" y="5029200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/>
            <a:endParaRPr lang="en-US" altLang="en-US" sz="2400" b="1">
              <a:solidFill>
                <a:prstClr val="black"/>
              </a:solidFill>
              <a:latin typeface="85 Helvetica Heavy"/>
            </a:endParaRPr>
          </a:p>
        </p:txBody>
      </p:sp>
      <p:graphicFrame>
        <p:nvGraphicFramePr>
          <p:cNvPr id="118" name="Chart 117"/>
          <p:cNvGraphicFramePr/>
          <p:nvPr/>
        </p:nvGraphicFramePr>
        <p:xfrm>
          <a:off x="1981201" y="2819400"/>
          <a:ext cx="3457575" cy="305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9" name="Chart 118"/>
          <p:cNvGraphicFramePr/>
          <p:nvPr/>
        </p:nvGraphicFramePr>
        <p:xfrm>
          <a:off x="1981201" y="2819400"/>
          <a:ext cx="3457575" cy="305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0" name="Chart 119"/>
          <p:cNvGraphicFramePr/>
          <p:nvPr/>
        </p:nvGraphicFramePr>
        <p:xfrm>
          <a:off x="1981201" y="2819400"/>
          <a:ext cx="3457575" cy="305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1" name="Chart 120"/>
          <p:cNvGraphicFramePr/>
          <p:nvPr/>
        </p:nvGraphicFramePr>
        <p:xfrm>
          <a:off x="1981201" y="2819400"/>
          <a:ext cx="3457575" cy="305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7455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7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65599"/>
            <a:ext cx="11328400" cy="846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 dirty="0"/>
              <a:t>Saturation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74535" y="1277333"/>
            <a:ext cx="11185665" cy="45529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all contacts are with susceptible individuals.</a:t>
            </a:r>
          </a:p>
          <a:p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GB" altLang="en-US" sz="2800" b="1" dirty="0">
                <a:solidFill>
                  <a:schemeClr val="tx1"/>
                </a:solidFill>
              </a:rPr>
              <a:t>effective reproduction number </a:t>
            </a:r>
            <a:r>
              <a:rPr lang="en-GB" altLang="en-US" sz="2800" b="1" i="1" dirty="0">
                <a:solidFill>
                  <a:schemeClr val="tx1"/>
                </a:solidFill>
              </a:rPr>
              <a:t>R</a:t>
            </a:r>
            <a:r>
              <a:rPr lang="en-GB" altLang="en-US" sz="2800" b="1" i="1" baseline="-25000" dirty="0">
                <a:solidFill>
                  <a:schemeClr val="tx1"/>
                </a:solidFill>
              </a:rPr>
              <a:t>t</a:t>
            </a:r>
            <a:r>
              <a:rPr lang="en-GB" altLang="en-US" sz="2800" b="1" dirty="0">
                <a:solidFill>
                  <a:schemeClr val="tx1"/>
                </a:solidFill>
              </a:rPr>
              <a:t> 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defined as:</a:t>
            </a:r>
          </a:p>
          <a:p>
            <a:pPr lvl="1"/>
            <a:r>
              <a:rPr lang="en-GB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average number of new infections caused by an infected individual in a population.</a:t>
            </a:r>
          </a:p>
          <a:p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	   </a:t>
            </a:r>
            <a:r>
              <a:rPr lang="en-GB" altLang="en-US" sz="2800" b="1" dirty="0">
                <a:solidFill>
                  <a:schemeClr val="tx1"/>
                </a:solidFill>
              </a:rPr>
              <a:t>changes with time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B4B6D-3BD2-460C-8193-8168022EC0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14</a:t>
            </a:fld>
            <a:endParaRPr lang="en-GB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490909" y="3054110"/>
            <a:ext cx="3825205" cy="499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endParaRPr lang="en-US" altLang="en-US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465271" y="3103904"/>
                <a:ext cx="40434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00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charset="0"/>
                      </a:rPr>
                      <m:t>∗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</a:rPr>
                      <m:t>𝑝𝑟𝑜𝑝𝑜𝑟𝑡𝑖𝑜𝑛</m:t>
                    </m:r>
                    <m:r>
                      <a:rPr lang="en-US" sz="2000">
                        <a:solidFill>
                          <a:prstClr val="black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</a:rPr>
                      <m:t>𝑠𝑢𝑠𝑐𝑒𝑝𝑡𝑖𝑏𝑙𝑒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 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71" y="3103904"/>
                <a:ext cx="4043415" cy="40011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19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DA7C-9185-485A-A872-E893E6C3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/>
              <a:t>The speed at which an epidemic takes off and dies out is determined by </a:t>
            </a:r>
            <a:br>
              <a:rPr lang="en-GB" sz="2800" dirty="0"/>
            </a:br>
            <a:r>
              <a:rPr lang="en-GB" sz="2800" b="1" i="1" dirty="0"/>
              <a:t>R(t) = R</a:t>
            </a:r>
            <a:r>
              <a:rPr lang="en-GB" sz="2800" b="1" i="1" baseline="-25000" dirty="0"/>
              <a:t>0</a:t>
            </a:r>
            <a:r>
              <a:rPr lang="en-GB" sz="2800" b="1" i="1" dirty="0"/>
              <a:t> S(t)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EDDA3A-8B84-EE63-65F1-7A976576FA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0DFE0-866B-45A1-AD3C-B64B25A732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779BB9-4BDA-BD4F-85FE-A2EABD052484}" type="slidenum">
              <a:rPr lang="en-US" smtClean="0"/>
              <a:t>15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D2BE23-3405-451E-A231-6AA7B7A876C4}"/>
              </a:ext>
            </a:extLst>
          </p:cNvPr>
          <p:cNvGrpSpPr/>
          <p:nvPr/>
        </p:nvGrpSpPr>
        <p:grpSpPr>
          <a:xfrm>
            <a:off x="1604864" y="1451132"/>
            <a:ext cx="9042825" cy="4905219"/>
            <a:chOff x="1925708" y="1282549"/>
            <a:chExt cx="9129692" cy="493895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6B3EE54-41C1-425A-9701-52194E4E9F33}"/>
                </a:ext>
              </a:extLst>
            </p:cNvPr>
            <p:cNvGrpSpPr/>
            <p:nvPr/>
          </p:nvGrpSpPr>
          <p:grpSpPr>
            <a:xfrm>
              <a:off x="1925708" y="1503038"/>
              <a:ext cx="8186479" cy="4718466"/>
              <a:chOff x="2463869" y="2484166"/>
              <a:chExt cx="6657474" cy="392543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2634F6A-D217-4F22-9714-0A5D6DAAA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63869" y="2484166"/>
                <a:ext cx="6657474" cy="3925433"/>
              </a:xfrm>
              <a:prstGeom prst="rect">
                <a:avLst/>
              </a:prstGeom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C8783E26-8CB7-4AC7-8BFE-104D3F933A93}"/>
                  </a:ext>
                </a:extLst>
              </p:cNvPr>
              <p:cNvCxnSpPr/>
              <p:nvPr/>
            </p:nvCxnSpPr>
            <p:spPr>
              <a:xfrm>
                <a:off x="5951622" y="4111109"/>
                <a:ext cx="601579" cy="488811"/>
              </a:xfrm>
              <a:prstGeom prst="straightConnector1">
                <a:avLst/>
              </a:prstGeom>
              <a:ln w="38100">
                <a:solidFill>
                  <a:srgbClr val="FF3BC3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A7851A4-F9A4-4363-BCD9-AC0D00DC55B9}"/>
                  </a:ext>
                </a:extLst>
              </p:cNvPr>
              <p:cNvCxnSpPr/>
              <p:nvPr/>
            </p:nvCxnSpPr>
            <p:spPr>
              <a:xfrm>
                <a:off x="6553200" y="2607993"/>
                <a:ext cx="521368" cy="461116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22BDA21-212F-4ED2-A3B1-AA5B051CE9A0}"/>
                  </a:ext>
                </a:extLst>
              </p:cNvPr>
              <p:cNvCxnSpPr/>
              <p:nvPr/>
            </p:nvCxnSpPr>
            <p:spPr>
              <a:xfrm flipH="1">
                <a:off x="7467601" y="3216178"/>
                <a:ext cx="633663" cy="548649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AEA87BB-CDD2-49FF-AB3D-2C863B869461}"/>
                  </a:ext>
                </a:extLst>
              </p:cNvPr>
              <p:cNvCxnSpPr/>
              <p:nvPr/>
            </p:nvCxnSpPr>
            <p:spPr>
              <a:xfrm flipH="1">
                <a:off x="8369969" y="5096792"/>
                <a:ext cx="633663" cy="548649"/>
              </a:xfrm>
              <a:prstGeom prst="straightConnector1">
                <a:avLst/>
              </a:prstGeom>
              <a:ln w="38100">
                <a:solidFill>
                  <a:srgbClr val="18B91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0AEFD-B817-47EF-B936-093FC9BABADF}"/>
                </a:ext>
              </a:extLst>
            </p:cNvPr>
            <p:cNvSpPr txBox="1"/>
            <p:nvPr/>
          </p:nvSpPr>
          <p:spPr>
            <a:xfrm>
              <a:off x="8961544" y="2214522"/>
              <a:ext cx="1046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i="1" dirty="0"/>
                <a:t>R(t) </a:t>
              </a:r>
              <a:r>
                <a:rPr lang="en-GB" dirty="0"/>
                <a:t>&lt;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5E4795-395F-41CD-95EC-5E26890511B8}"/>
                </a:ext>
              </a:extLst>
            </p:cNvPr>
            <p:cNvSpPr txBox="1"/>
            <p:nvPr/>
          </p:nvSpPr>
          <p:spPr>
            <a:xfrm>
              <a:off x="6366884" y="1282549"/>
              <a:ext cx="1046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i="1" dirty="0"/>
                <a:t>R(t) </a:t>
              </a:r>
              <a:r>
                <a:rPr lang="en-GB" dirty="0"/>
                <a:t>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E46688-2D72-4076-9958-CAFDE5CDCEDF}"/>
                </a:ext>
              </a:extLst>
            </p:cNvPr>
            <p:cNvSpPr txBox="1"/>
            <p:nvPr/>
          </p:nvSpPr>
          <p:spPr>
            <a:xfrm>
              <a:off x="5319956" y="3191093"/>
              <a:ext cx="1046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i="1" dirty="0"/>
                <a:t>R(t) </a:t>
              </a:r>
              <a:r>
                <a:rPr lang="en-GB" dirty="0"/>
                <a:t>&gt;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84F431-4059-4D82-8455-534088C748D3}"/>
                </a:ext>
              </a:extLst>
            </p:cNvPr>
            <p:cNvSpPr txBox="1"/>
            <p:nvPr/>
          </p:nvSpPr>
          <p:spPr>
            <a:xfrm>
              <a:off x="10008472" y="4392706"/>
              <a:ext cx="1046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i="1" dirty="0"/>
                <a:t>R(t) </a:t>
              </a:r>
              <a:r>
                <a:rPr lang="en-GB" dirty="0"/>
                <a:t>~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469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451" y="297076"/>
            <a:ext cx="11328400" cy="846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 dirty="0"/>
              <a:t>Saturation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33486" y="1193007"/>
            <a:ext cx="11185665" cy="45529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all contacts are with susceptible individuals.</a:t>
            </a:r>
          </a:p>
          <a:p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GB" altLang="en-US" sz="2800" b="1" dirty="0">
                <a:solidFill>
                  <a:schemeClr val="tx1"/>
                </a:solidFill>
              </a:rPr>
              <a:t>effective reproduction number </a:t>
            </a:r>
            <a:r>
              <a:rPr lang="en-GB" altLang="en-US" sz="2800" b="1" i="1" dirty="0">
                <a:solidFill>
                  <a:schemeClr val="tx1"/>
                </a:solidFill>
              </a:rPr>
              <a:t>R</a:t>
            </a:r>
            <a:r>
              <a:rPr lang="en-GB" altLang="en-US" sz="2800" b="1" i="1" baseline="-25000" dirty="0">
                <a:solidFill>
                  <a:schemeClr val="tx1"/>
                </a:solidFill>
              </a:rPr>
              <a:t>t</a:t>
            </a:r>
            <a:r>
              <a:rPr lang="en-GB" altLang="en-US" sz="2800" b="1" dirty="0">
                <a:solidFill>
                  <a:schemeClr val="tx1"/>
                </a:solidFill>
              </a:rPr>
              <a:t> 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defined as:</a:t>
            </a:r>
          </a:p>
          <a:p>
            <a:pPr lvl="1"/>
            <a:r>
              <a:rPr lang="en-GB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average number of new infections caused by an infected individual in a population.</a:t>
            </a:r>
          </a:p>
          <a:p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</a:t>
            </a:r>
            <a:r>
              <a:rPr lang="en-GB" altLang="en-US" sz="2800" b="1" dirty="0">
                <a:solidFill>
                  <a:schemeClr val="tx1"/>
                </a:solidFill>
              </a:rPr>
              <a:t>changes with time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GB" altLang="en-US" sz="2800" b="1" dirty="0">
                <a:solidFill>
                  <a:schemeClr val="tx1"/>
                </a:solidFill>
              </a:rPr>
              <a:t>Incidence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infections </a:t>
            </a:r>
            <a:r>
              <a:rPr lang="en-GB" altLang="en-US" sz="2800" dirty="0">
                <a:solidFill>
                  <a:schemeClr val="tx1"/>
                </a:solidFill>
              </a:rPr>
              <a:t>increases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when </a:t>
            </a:r>
            <a:r>
              <a:rPr lang="en-GB" altLang="en-US" sz="2800" i="1" dirty="0">
                <a:solidFill>
                  <a:schemeClr val="tx1"/>
                </a:solidFill>
              </a:rPr>
              <a:t>R</a:t>
            </a:r>
            <a:r>
              <a:rPr lang="en-GB" altLang="en-US" sz="2800" i="1" baseline="-25000" dirty="0">
                <a:solidFill>
                  <a:schemeClr val="tx1"/>
                </a:solidFill>
              </a:rPr>
              <a:t>t</a:t>
            </a:r>
            <a:r>
              <a:rPr lang="en-GB" altLang="en-US" sz="2800" dirty="0">
                <a:solidFill>
                  <a:schemeClr val="tx1"/>
                </a:solidFill>
              </a:rPr>
              <a:t>&gt;1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GB" altLang="en-US" sz="2800" dirty="0">
                <a:solidFill>
                  <a:schemeClr val="tx1"/>
                </a:solidFill>
              </a:rPr>
              <a:t>declines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when </a:t>
            </a:r>
            <a:r>
              <a:rPr lang="en-GB" altLang="en-US" sz="2800" i="1" dirty="0">
                <a:solidFill>
                  <a:schemeClr val="tx1"/>
                </a:solidFill>
              </a:rPr>
              <a:t>R</a:t>
            </a:r>
            <a:r>
              <a:rPr lang="en-GB" altLang="en-US" sz="2800" i="1" baseline="-25000" dirty="0">
                <a:solidFill>
                  <a:schemeClr val="tx1"/>
                </a:solidFill>
              </a:rPr>
              <a:t>t</a:t>
            </a:r>
            <a:r>
              <a:rPr lang="en-GB" altLang="en-US" sz="2800" dirty="0">
                <a:solidFill>
                  <a:schemeClr val="tx1"/>
                </a:solidFill>
              </a:rPr>
              <a:t>&lt;1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Thus, the </a:t>
            </a:r>
            <a:r>
              <a:rPr lang="en-GB" altLang="en-US" sz="2800" b="1" dirty="0">
                <a:solidFill>
                  <a:schemeClr val="tx1"/>
                </a:solidFill>
              </a:rPr>
              <a:t>critical proportion susceptible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altLang="en-US" sz="2800" i="1" dirty="0">
                <a:solidFill>
                  <a:schemeClr val="tx1"/>
                </a:solidFill>
              </a:rPr>
              <a:t>x</a:t>
            </a:r>
            <a:r>
              <a:rPr lang="en-GB" altLang="en-US" sz="2800" dirty="0">
                <a:solidFill>
                  <a:schemeClr val="tx1"/>
                </a:solidFill>
              </a:rPr>
              <a:t>*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can be calculated for </a:t>
            </a:r>
            <a:r>
              <a:rPr lang="en-GB" altLang="en-US" sz="2800" i="1" dirty="0">
                <a:solidFill>
                  <a:schemeClr val="tx1"/>
                </a:solidFill>
              </a:rPr>
              <a:t>R</a:t>
            </a:r>
            <a:r>
              <a:rPr lang="en-GB" altLang="en-US" sz="2800" i="1" baseline="-25000" dirty="0">
                <a:solidFill>
                  <a:schemeClr val="tx1"/>
                </a:solidFill>
              </a:rPr>
              <a:t>t</a:t>
            </a:r>
            <a:r>
              <a:rPr lang="en-GB" altLang="en-US" sz="2800" dirty="0">
                <a:solidFill>
                  <a:schemeClr val="tx1"/>
                </a:solidFill>
              </a:rPr>
              <a:t>=1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0659D-138F-437E-BC37-7B0291976E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16</a:t>
            </a:fld>
            <a:endParaRPr lang="en-GB"/>
          </a:p>
        </p:txBody>
      </p:sp>
      <p:graphicFrame>
        <p:nvGraphicFramePr>
          <p:cNvPr id="13317" name="Object 3"/>
          <p:cNvGraphicFramePr>
            <a:graphicFrameLocks noChangeAspect="1"/>
          </p:cNvGraphicFramePr>
          <p:nvPr/>
        </p:nvGraphicFramePr>
        <p:xfrm>
          <a:off x="4207668" y="5217105"/>
          <a:ext cx="377666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229" imgH="431613" progId="Equation.3">
                  <p:embed/>
                </p:oleObj>
              </mc:Choice>
              <mc:Fallback>
                <p:oleObj name="Equation" r:id="rId2" imgW="1777229" imgH="431613" progId="Equation.3">
                  <p:embed/>
                  <p:pic>
                    <p:nvPicPr>
                      <p:cNvPr id="133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7668" y="5217105"/>
                        <a:ext cx="3776663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075306" y="2897341"/>
            <a:ext cx="3825205" cy="499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4105720" y="5167311"/>
            <a:ext cx="4000500" cy="942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endParaRPr lang="en-US" altLang="en-US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75306" y="2961514"/>
                <a:ext cx="40434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00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charset="0"/>
                      </a:rPr>
                      <m:t>∗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</a:rPr>
                      <m:t>𝑝𝑟𝑜𝑝𝑜𝑟𝑡𝑖𝑜𝑛</m:t>
                    </m:r>
                    <m:r>
                      <a:rPr lang="en-US" sz="2000">
                        <a:solidFill>
                          <a:prstClr val="black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</a:rPr>
                      <m:t>𝑠𝑢𝑠𝑐𝑒𝑝𝑡𝑖𝑏𝑙𝑒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 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06" y="2961514"/>
                <a:ext cx="404341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80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val 55"/>
          <p:cNvSpPr>
            <a:spLocks noChangeArrowheads="1"/>
          </p:cNvSpPr>
          <p:nvPr/>
        </p:nvSpPr>
        <p:spPr bwMode="auto">
          <a:xfrm>
            <a:off x="1506016" y="4856723"/>
            <a:ext cx="1557337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endParaRPr lang="en-US" altLang="en-US" b="1" dirty="0">
              <a:solidFill>
                <a:prstClr val="black"/>
              </a:solidFill>
            </a:endParaRPr>
          </a:p>
        </p:txBody>
      </p:sp>
      <p:graphicFrame>
        <p:nvGraphicFramePr>
          <p:cNvPr id="143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99838"/>
              </p:ext>
            </p:extLst>
          </p:nvPr>
        </p:nvGraphicFramePr>
        <p:xfrm>
          <a:off x="1861615" y="5050398"/>
          <a:ext cx="1039812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09336" imgH="660113" progId="Equation.3">
                  <p:embed/>
                </p:oleObj>
              </mc:Choice>
              <mc:Fallback>
                <p:oleObj name="Equation" r:id="rId3" imgW="609336" imgH="660113" progId="Equation.3">
                  <p:embed/>
                  <p:pic>
                    <p:nvPicPr>
                      <p:cNvPr id="1433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615" y="5050398"/>
                        <a:ext cx="1039812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Line 57"/>
          <p:cNvSpPr>
            <a:spLocks noChangeShapeType="1"/>
          </p:cNvSpPr>
          <p:nvPr/>
        </p:nvSpPr>
        <p:spPr bwMode="auto">
          <a:xfrm flipH="1">
            <a:off x="3063352" y="4444346"/>
            <a:ext cx="1014412" cy="8100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 bwMode="auto"/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 dirty="0"/>
              <a:t>Graph of a simulated epidemic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29480B-9898-4BC6-9A6C-3BFAFCE02D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892280"/>
              </p:ext>
            </p:extLst>
          </p:nvPr>
        </p:nvGraphicFramePr>
        <p:xfrm>
          <a:off x="3675662" y="1315011"/>
          <a:ext cx="5895975" cy="4801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343" name="TextBox 1"/>
          <p:cNvSpPr txBox="1">
            <a:spLocks noChangeArrowheads="1"/>
          </p:cNvSpPr>
          <p:nvPr/>
        </p:nvSpPr>
        <p:spPr bwMode="auto">
          <a:xfrm>
            <a:off x="4842223" y="2429435"/>
            <a:ext cx="1479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r>
              <a:rPr lang="en-GB" altLang="en-US" b="1" dirty="0">
                <a:solidFill>
                  <a:schemeClr val="tx2"/>
                </a:solidFill>
              </a:rPr>
              <a:t>Susceptible</a:t>
            </a:r>
            <a:endParaRPr lang="en-US" altLang="en-US" b="1" dirty="0">
              <a:solidFill>
                <a:schemeClr val="tx2"/>
              </a:solidFill>
            </a:endParaRPr>
          </a:p>
        </p:txBody>
      </p:sp>
      <p:sp>
        <p:nvSpPr>
          <p:cNvPr id="14344" name="TextBox 57"/>
          <p:cNvSpPr txBox="1">
            <a:spLocks noChangeArrowheads="1"/>
          </p:cNvSpPr>
          <p:nvPr/>
        </p:nvSpPr>
        <p:spPr bwMode="auto">
          <a:xfrm>
            <a:off x="7276113" y="4486835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r>
              <a:rPr lang="en-GB" altLang="en-US" b="1" dirty="0">
                <a:solidFill>
                  <a:srgbClr val="C00000"/>
                </a:solidFill>
              </a:rPr>
              <a:t>Infected</a:t>
            </a:r>
            <a:endParaRPr lang="en-US" altLang="en-US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C419F1-7DEA-4DCE-8A3B-8A1EA8DBAE5E}"/>
                  </a:ext>
                </a:extLst>
              </p14:cNvPr>
              <p14:cNvContentPartPr/>
              <p14:nvPr/>
            </p14:nvContentPartPr>
            <p14:xfrm>
              <a:off x="5578560" y="4387680"/>
              <a:ext cx="6480" cy="3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C419F1-7DEA-4DCE-8A3B-8A1EA8DBAE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69200" y="4378320"/>
                <a:ext cx="25200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28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critical proportion x*? 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574534" y="1611313"/>
            <a:ext cx="11185665" cy="243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e.g. Vaccination! </a:t>
            </a:r>
          </a:p>
          <a:p>
            <a:endParaRPr lang="en-US" sz="2800" dirty="0"/>
          </a:p>
          <a:p>
            <a:endParaRPr lang="en-US" sz="3600" dirty="0"/>
          </a:p>
          <a:p>
            <a:r>
              <a:rPr lang="en-US" sz="2800" dirty="0"/>
              <a:t>Critical proportion immune = </a:t>
            </a:r>
            <a:r>
              <a:rPr lang="en-US" sz="2800" i="1" dirty="0"/>
              <a:t>1 – x* = </a:t>
            </a:r>
            <a:br>
              <a:rPr lang="en-US" sz="2800" i="1" dirty="0"/>
            </a:br>
            <a:r>
              <a:rPr lang="en-US" sz="2800" b="1" dirty="0">
                <a:solidFill>
                  <a:schemeClr val="tx1"/>
                </a:solidFill>
              </a:rPr>
              <a:t>Herd immunity threshold (or is it?)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3F656-C341-40D5-8108-079B31D177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02407" y="4686118"/>
                <a:ext cx="3787186" cy="8489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𝐻𝐼𝑇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>
                          <a:solidFill>
                            <a:prstClr val="black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407" y="4686118"/>
                <a:ext cx="3787186" cy="848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C35EFB40-A7AA-4979-8630-4A9FBB63E5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67551"/>
              </p:ext>
            </p:extLst>
          </p:nvPr>
        </p:nvGraphicFramePr>
        <p:xfrm>
          <a:off x="4202407" y="2005209"/>
          <a:ext cx="377666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229" imgH="431613" progId="Equation.3">
                  <p:embed/>
                </p:oleObj>
              </mc:Choice>
              <mc:Fallback>
                <p:oleObj name="Equation" r:id="rId4" imgW="1777229" imgH="431613" progId="Equation.3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C35EFB40-A7AA-4979-8630-4A9FBB63E5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2407" y="2005209"/>
                        <a:ext cx="3776663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3582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74B2-7B76-447F-B404-6012699F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Herd Immunity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6664-98AE-4F43-9DD3-9F7D53202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34" y="1745784"/>
            <a:ext cx="11185665" cy="4552950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It’s a </a:t>
            </a:r>
            <a:r>
              <a:rPr lang="en-GB" sz="2600" b="1" dirty="0">
                <a:solidFill>
                  <a:schemeClr val="tx1"/>
                </a:solidFill>
              </a:rPr>
              <a:t>metric of population</a:t>
            </a:r>
            <a:r>
              <a:rPr lang="en-GB" sz="2600" dirty="0"/>
              <a:t> </a:t>
            </a:r>
            <a:r>
              <a:rPr lang="en-GB" sz="2600" b="1" dirty="0">
                <a:solidFill>
                  <a:schemeClr val="tx1"/>
                </a:solidFill>
              </a:rPr>
              <a:t>susceptibility</a:t>
            </a:r>
            <a:r>
              <a:rPr lang="en-GB" sz="2600" dirty="0"/>
              <a:t>, not a metric of cumulative exposure.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HIT is a </a:t>
            </a:r>
            <a:r>
              <a:rPr lang="en-GB" sz="2600" b="1" dirty="0">
                <a:solidFill>
                  <a:schemeClr val="tx1"/>
                </a:solidFill>
              </a:rPr>
              <a:t>threshold</a:t>
            </a:r>
            <a:r>
              <a:rPr lang="en-GB" sz="2600" dirty="0"/>
              <a:t> condition, and population immunity is a continuous trait. These are not interchangeable. 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It does not tell us when transmission has stopped. When HIT is reached, incidence is close to its highest. 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CF227-EF12-4F89-8E07-5879BCC777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82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7" descr="v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3" y="3311530"/>
            <a:ext cx="1757363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9" descr="grid_sp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3311526"/>
            <a:ext cx="1758951" cy="175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4727579" y="3375025"/>
            <a:ext cx="2447925" cy="584200"/>
          </a:xfrm>
          <a:prstGeom prst="rightArrow">
            <a:avLst>
              <a:gd name="adj1" fmla="val 50000"/>
              <a:gd name="adj2" fmla="val 77189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GB" altLang="en-US" b="1" dirty="0">
                <a:solidFill>
                  <a:prstClr val="black"/>
                </a:solidFill>
                <a:ea typeface="Angsana New" panose="02020603050405020304" pitchFamily="18" charset="-120"/>
                <a:cs typeface="Angsana New" panose="02020603050405020304" pitchFamily="18" charset="-120"/>
              </a:rPr>
              <a:t>Develop model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>
            <a:off x="4727579" y="4346579"/>
            <a:ext cx="2447925" cy="582613"/>
          </a:xfrm>
          <a:prstGeom prst="leftArrow">
            <a:avLst>
              <a:gd name="adj1" fmla="val 50000"/>
              <a:gd name="adj2" fmla="val 78314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GB" altLang="en-US" b="1">
                <a:solidFill>
                  <a:prstClr val="black"/>
                </a:solidFill>
                <a:ea typeface="Angsana New" panose="02020603050405020304" pitchFamily="18" charset="-120"/>
                <a:cs typeface="Angsana New" panose="02020603050405020304" pitchFamily="18" charset="-120"/>
              </a:rPr>
              <a:t>Model Results</a:t>
            </a:r>
          </a:p>
        </p:txBody>
      </p:sp>
      <p:sp>
        <p:nvSpPr>
          <p:cNvPr id="28679" name="Text Box 15"/>
          <p:cNvSpPr txBox="1">
            <a:spLocks noChangeArrowheads="1"/>
          </p:cNvSpPr>
          <p:nvPr/>
        </p:nvSpPr>
        <p:spPr bwMode="auto">
          <a:xfrm>
            <a:off x="3194049" y="5029201"/>
            <a:ext cx="18224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altLang="en-US" b="1">
                <a:solidFill>
                  <a:prstClr val="black"/>
                </a:solidFill>
                <a:ea typeface="Angsana New" panose="02020603050405020304" pitchFamily="18" charset="-120"/>
                <a:cs typeface="Angsana New" panose="02020603050405020304" pitchFamily="18" charset="-120"/>
              </a:rPr>
              <a:t>Real World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>
            <a:off x="7391401" y="5038726"/>
            <a:ext cx="16573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altLang="en-US" b="1">
                <a:solidFill>
                  <a:prstClr val="black"/>
                </a:solidFill>
                <a:ea typeface="Angsana New" panose="02020603050405020304" pitchFamily="18" charset="-120"/>
                <a:cs typeface="Angsana New" panose="02020603050405020304" pitchFamily="18" charset="-120"/>
              </a:rPr>
              <a:t>Maths World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52651" y="36513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prstClr val="black"/>
                </a:solidFill>
                <a:latin typeface="Calibri Light" panose="020F0302020204030204"/>
              </a:rPr>
              <a:t>What is Mathematical Modelling?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4171" y="1078198"/>
            <a:ext cx="9303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A </a:t>
            </a:r>
            <a:r>
              <a:rPr lang="en-US" sz="2400" i="1" dirty="0">
                <a:latin typeface="Arial Nova Light" panose="020B0304020202020204" pitchFamily="34" charset="0"/>
              </a:rPr>
              <a:t>process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that uses mathematics to represent, analyze, make predictions, or otherwise provide insight into real-world phenomena.</a:t>
            </a:r>
          </a:p>
        </p:txBody>
      </p:sp>
      <p:sp>
        <p:nvSpPr>
          <p:cNvPr id="5" name="Rectangle 4"/>
          <p:cNvSpPr/>
          <p:nvPr/>
        </p:nvSpPr>
        <p:spPr>
          <a:xfrm>
            <a:off x="3194049" y="2180445"/>
            <a:ext cx="5187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“Essence of mathematical modeling is the translation of an authentic real-world problem into a mathematical form.”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4AC341-9370-446F-895D-CDFFA8D79B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2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D33536DA-2158-4D06-9C46-84C19D550099}"/>
              </a:ext>
            </a:extLst>
          </p:cNvPr>
          <p:cNvGrpSpPr/>
          <p:nvPr/>
        </p:nvGrpSpPr>
        <p:grpSpPr>
          <a:xfrm>
            <a:off x="1228725" y="533400"/>
            <a:ext cx="8058150" cy="5514976"/>
            <a:chOff x="1173081" y="49849"/>
            <a:chExt cx="9249938" cy="6581414"/>
          </a:xfrm>
        </p:grpSpPr>
        <p:pic>
          <p:nvPicPr>
            <p:cNvPr id="14" name="Graphic 13" descr="Group of men with solid fill">
              <a:extLst>
                <a:ext uri="{FF2B5EF4-FFF2-40B4-BE49-F238E27FC236}">
                  <a16:creationId xmlns:a16="http://schemas.microsoft.com/office/drawing/2014/main" id="{2F483E03-25C3-443D-81D5-00B5D499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432123" y="49849"/>
              <a:ext cx="1760160" cy="1760160"/>
            </a:xfrm>
            <a:prstGeom prst="rect">
              <a:avLst/>
            </a:prstGeom>
          </p:spPr>
        </p:pic>
        <p:pic>
          <p:nvPicPr>
            <p:cNvPr id="17" name="Graphic 16" descr="Group of men with solid fill">
              <a:extLst>
                <a:ext uri="{FF2B5EF4-FFF2-40B4-BE49-F238E27FC236}">
                  <a16:creationId xmlns:a16="http://schemas.microsoft.com/office/drawing/2014/main" id="{807DA36B-0EE4-4DBB-A9B5-61BD0BD54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066918" y="56539"/>
              <a:ext cx="1760160" cy="176016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EDFB829-22E9-462A-A45E-F9CDFB176901}"/>
                </a:ext>
              </a:extLst>
            </p:cNvPr>
            <p:cNvGrpSpPr/>
            <p:nvPr/>
          </p:nvGrpSpPr>
          <p:grpSpPr>
            <a:xfrm>
              <a:off x="1173081" y="69919"/>
              <a:ext cx="9249938" cy="6561344"/>
              <a:chOff x="1173081" y="69919"/>
              <a:chExt cx="9249938" cy="6561344"/>
            </a:xfrm>
          </p:grpSpPr>
          <p:pic>
            <p:nvPicPr>
              <p:cNvPr id="7" name="Graphic 6" descr="Group of men with solid fill">
                <a:extLst>
                  <a:ext uri="{FF2B5EF4-FFF2-40B4-BE49-F238E27FC236}">
                    <a16:creationId xmlns:a16="http://schemas.microsoft.com/office/drawing/2014/main" id="{338A5141-85B6-410F-AB53-9D9E7C803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8432123" y="383563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6" name="Graphic 5" descr="Group of men with solid fill">
                <a:extLst>
                  <a:ext uri="{FF2B5EF4-FFF2-40B4-BE49-F238E27FC236}">
                    <a16:creationId xmlns:a16="http://schemas.microsoft.com/office/drawing/2014/main" id="{90E998D3-03DA-4517-8180-6EE2F9581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8662859" y="4871103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8" name="Graphic 7" descr="Group of men with solid fill">
                <a:extLst>
                  <a:ext uri="{FF2B5EF4-FFF2-40B4-BE49-F238E27FC236}">
                    <a16:creationId xmlns:a16="http://schemas.microsoft.com/office/drawing/2014/main" id="{9CEFF44F-0B14-4DDF-8006-A509D66D0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242834" y="4871103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9" name="Graphic 8" descr="Group of men with solid fill">
                <a:extLst>
                  <a:ext uri="{FF2B5EF4-FFF2-40B4-BE49-F238E27FC236}">
                    <a16:creationId xmlns:a16="http://schemas.microsoft.com/office/drawing/2014/main" id="{4A45D9B7-96D1-4060-B162-58A0D7FB6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008280" y="383563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10" name="Graphic 9" descr="Group of men with solid fill">
                <a:extLst>
                  <a:ext uri="{FF2B5EF4-FFF2-40B4-BE49-F238E27FC236}">
                    <a16:creationId xmlns:a16="http://schemas.microsoft.com/office/drawing/2014/main" id="{49A8200D-1791-4C34-B1CB-5D0B4B08A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8651163" y="285144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11" name="Graphic 10" descr="Group of men with solid fill">
                <a:extLst>
                  <a:ext uri="{FF2B5EF4-FFF2-40B4-BE49-F238E27FC236}">
                    <a16:creationId xmlns:a16="http://schemas.microsoft.com/office/drawing/2014/main" id="{A1E56635-E457-4526-AC92-E325DB05B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227320" y="285144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12" name="Graphic 11" descr="Group of men with solid fill">
                <a:extLst>
                  <a:ext uri="{FF2B5EF4-FFF2-40B4-BE49-F238E27FC236}">
                    <a16:creationId xmlns:a16="http://schemas.microsoft.com/office/drawing/2014/main" id="{F9C799F2-FCBD-460E-8DFD-EC334707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8432123" y="1955562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13" name="Graphic 12" descr="Group of men with solid fill">
                <a:extLst>
                  <a:ext uri="{FF2B5EF4-FFF2-40B4-BE49-F238E27FC236}">
                    <a16:creationId xmlns:a16="http://schemas.microsoft.com/office/drawing/2014/main" id="{566C7E9C-C2DC-4717-BB66-FED9E7B0C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8662859" y="105967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15" name="Graphic 14" descr="Group of men with solid fill">
                <a:extLst>
                  <a:ext uri="{FF2B5EF4-FFF2-40B4-BE49-F238E27FC236}">
                    <a16:creationId xmlns:a16="http://schemas.microsoft.com/office/drawing/2014/main" id="{FA995CC0-584D-4914-ADE9-9F3CD4DB9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008280" y="1982322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16" name="Graphic 15" descr="Group of men with solid fill">
                <a:extLst>
                  <a:ext uri="{FF2B5EF4-FFF2-40B4-BE49-F238E27FC236}">
                    <a16:creationId xmlns:a16="http://schemas.microsoft.com/office/drawing/2014/main" id="{93D58DDC-1095-4BBF-86D8-B395E0BA3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242834" y="107305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18" name="Graphic 17" descr="Group of men with solid fill">
                <a:extLst>
                  <a:ext uri="{FF2B5EF4-FFF2-40B4-BE49-F238E27FC236}">
                    <a16:creationId xmlns:a16="http://schemas.microsoft.com/office/drawing/2014/main" id="{EC5F2FB6-FA83-4230-9EE1-FAD17D959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5818991" y="4871103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19" name="Graphic 18" descr="Group of men with solid fill">
                <a:extLst>
                  <a:ext uri="{FF2B5EF4-FFF2-40B4-BE49-F238E27FC236}">
                    <a16:creationId xmlns:a16="http://schemas.microsoft.com/office/drawing/2014/main" id="{D76B58EB-0649-40F7-BAC9-60E5BB115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5584437" y="383563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20" name="Graphic 19" descr="Group of men with solid fill">
                <a:extLst>
                  <a:ext uri="{FF2B5EF4-FFF2-40B4-BE49-F238E27FC236}">
                    <a16:creationId xmlns:a16="http://schemas.microsoft.com/office/drawing/2014/main" id="{32048B17-568E-40ED-A962-06BB42349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5806961" y="286326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21" name="Graphic 20" descr="Group of men with solid fill">
                <a:extLst>
                  <a:ext uri="{FF2B5EF4-FFF2-40B4-BE49-F238E27FC236}">
                    <a16:creationId xmlns:a16="http://schemas.microsoft.com/office/drawing/2014/main" id="{547B0817-4126-4BC9-8EAF-A873AD4F4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5575010" y="197989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22" name="Graphic 21" descr="Group of men with solid fill">
                <a:extLst>
                  <a:ext uri="{FF2B5EF4-FFF2-40B4-BE49-F238E27FC236}">
                    <a16:creationId xmlns:a16="http://schemas.microsoft.com/office/drawing/2014/main" id="{D7D74012-F158-4B7B-8DBE-E65BFDE41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5805746" y="107305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23" name="Graphic 22" descr="Group of men with solid fill">
                <a:extLst>
                  <a:ext uri="{FF2B5EF4-FFF2-40B4-BE49-F238E27FC236}">
                    <a16:creationId xmlns:a16="http://schemas.microsoft.com/office/drawing/2014/main" id="{B49B62C1-7CC1-47A0-95D8-C8ED991D9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5584437" y="69919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24" name="Graphic 23" descr="Group of men with solid fill">
                <a:extLst>
                  <a:ext uri="{FF2B5EF4-FFF2-40B4-BE49-F238E27FC236}">
                    <a16:creationId xmlns:a16="http://schemas.microsoft.com/office/drawing/2014/main" id="{6520276E-5AC9-417A-80AB-AB35553CC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4329990" y="4871103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25" name="Graphic 24" descr="Group of men with solid fill">
                <a:extLst>
                  <a:ext uri="{FF2B5EF4-FFF2-40B4-BE49-F238E27FC236}">
                    <a16:creationId xmlns:a16="http://schemas.microsoft.com/office/drawing/2014/main" id="{F917E718-0E33-49F5-91D6-6A87BEA3D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4115525" y="383307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26" name="Graphic 25" descr="Group of men with solid fill">
                <a:extLst>
                  <a:ext uri="{FF2B5EF4-FFF2-40B4-BE49-F238E27FC236}">
                    <a16:creationId xmlns:a16="http://schemas.microsoft.com/office/drawing/2014/main" id="{97889C1B-FA3F-4F84-BF8A-0B3DAE363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4338049" y="285997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27" name="Graphic 26" descr="Group of men with solid fill">
                <a:extLst>
                  <a:ext uri="{FF2B5EF4-FFF2-40B4-BE49-F238E27FC236}">
                    <a16:creationId xmlns:a16="http://schemas.microsoft.com/office/drawing/2014/main" id="{B715F2D2-28FF-4D85-A51E-4125C857C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4103495" y="197989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28" name="Graphic 27" descr="Group of men with solid fill">
                <a:extLst>
                  <a:ext uri="{FF2B5EF4-FFF2-40B4-BE49-F238E27FC236}">
                    <a16:creationId xmlns:a16="http://schemas.microsoft.com/office/drawing/2014/main" id="{78DAB386-E1D4-4246-AE14-61AEE0C48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4346595" y="1082518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29" name="Graphic 28" descr="Group of men with solid fill">
                <a:extLst>
                  <a:ext uri="{FF2B5EF4-FFF2-40B4-BE49-F238E27FC236}">
                    <a16:creationId xmlns:a16="http://schemas.microsoft.com/office/drawing/2014/main" id="{108A1691-56BA-439E-9E11-08E84D956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4107708" y="83938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30" name="Graphic 29" descr="Group of men with solid fill">
                <a:extLst>
                  <a:ext uri="{FF2B5EF4-FFF2-40B4-BE49-F238E27FC236}">
                    <a16:creationId xmlns:a16="http://schemas.microsoft.com/office/drawing/2014/main" id="{C9514050-AABE-4A80-A460-27FA3DB49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869221" y="4864689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31" name="Graphic 30" descr="Group of men with solid fill">
                <a:extLst>
                  <a:ext uri="{FF2B5EF4-FFF2-40B4-BE49-F238E27FC236}">
                    <a16:creationId xmlns:a16="http://schemas.microsoft.com/office/drawing/2014/main" id="{CABABC57-1E14-4B4E-A670-9508DA36B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654269" y="383307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32" name="Graphic 31" descr="Group of men with solid fill">
                <a:extLst>
                  <a:ext uri="{FF2B5EF4-FFF2-40B4-BE49-F238E27FC236}">
                    <a16:creationId xmlns:a16="http://schemas.microsoft.com/office/drawing/2014/main" id="{B6ACE664-8571-4037-9277-B4F60B872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876793" y="285144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33" name="Graphic 32" descr="Group of men with solid fill">
                <a:extLst>
                  <a:ext uri="{FF2B5EF4-FFF2-40B4-BE49-F238E27FC236}">
                    <a16:creationId xmlns:a16="http://schemas.microsoft.com/office/drawing/2014/main" id="{DA879EBB-0421-4FCB-B794-FC560F633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627058" y="1971248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34" name="Graphic 33" descr="Group of men with solid fill">
                <a:extLst>
                  <a:ext uri="{FF2B5EF4-FFF2-40B4-BE49-F238E27FC236}">
                    <a16:creationId xmlns:a16="http://schemas.microsoft.com/office/drawing/2014/main" id="{33D8F764-3207-4C66-A186-E0AE21727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884170" y="1091168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35" name="Graphic 34" descr="Group of men with solid fill">
                <a:extLst>
                  <a:ext uri="{FF2B5EF4-FFF2-40B4-BE49-F238E27FC236}">
                    <a16:creationId xmlns:a16="http://schemas.microsoft.com/office/drawing/2014/main" id="{64A2894D-AB86-4546-AE26-F97CE6A88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634988" y="83820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36" name="Graphic 35" descr="Group of men with solid fill">
                <a:extLst>
                  <a:ext uri="{FF2B5EF4-FFF2-40B4-BE49-F238E27FC236}">
                    <a16:creationId xmlns:a16="http://schemas.microsoft.com/office/drawing/2014/main" id="{AB583F53-F549-4F87-B58B-5A9B609EC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412799" y="4860251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37" name="Graphic 36" descr="Group of men with solid fill">
                <a:extLst>
                  <a:ext uri="{FF2B5EF4-FFF2-40B4-BE49-F238E27FC236}">
                    <a16:creationId xmlns:a16="http://schemas.microsoft.com/office/drawing/2014/main" id="{E8199CA7-73C0-46BF-A1DD-90883CCD6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185357" y="3831401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38" name="Graphic 37" descr="Group of men with solid fill">
                <a:extLst>
                  <a:ext uri="{FF2B5EF4-FFF2-40B4-BE49-F238E27FC236}">
                    <a16:creationId xmlns:a16="http://schemas.microsoft.com/office/drawing/2014/main" id="{09D15CF9-8DCC-4094-BDC6-D4F04B8FB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422815" y="285997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39" name="Graphic 38" descr="Group of men with solid fill">
                <a:extLst>
                  <a:ext uri="{FF2B5EF4-FFF2-40B4-BE49-F238E27FC236}">
                    <a16:creationId xmlns:a16="http://schemas.microsoft.com/office/drawing/2014/main" id="{23BF8614-7623-4511-8D17-8DE88E681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173081" y="1962598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40" name="Graphic 39" descr="Group of men with solid fill">
                <a:extLst>
                  <a:ext uri="{FF2B5EF4-FFF2-40B4-BE49-F238E27FC236}">
                    <a16:creationId xmlns:a16="http://schemas.microsoft.com/office/drawing/2014/main" id="{F189727A-8ED9-4F78-B484-1CD199484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405705" y="1072780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41" name="Graphic 40" descr="Group of men with solid fill">
                <a:extLst>
                  <a:ext uri="{FF2B5EF4-FFF2-40B4-BE49-F238E27FC236}">
                    <a16:creationId xmlns:a16="http://schemas.microsoft.com/office/drawing/2014/main" id="{6C99A62A-F9E0-48ED-B66D-887D285E3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174200" y="91149"/>
                <a:ext cx="1760160" cy="1760160"/>
              </a:xfrm>
              <a:prstGeom prst="rect">
                <a:avLst/>
              </a:prstGeom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CE4D0-18F4-4617-8D08-26FA9927F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779BB9-4BDA-BD4F-85FE-A2EABD0524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7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AC427F35-31DC-4EC6-82A0-5C297049C5A1}"/>
              </a:ext>
            </a:extLst>
          </p:cNvPr>
          <p:cNvGrpSpPr/>
          <p:nvPr/>
        </p:nvGrpSpPr>
        <p:grpSpPr>
          <a:xfrm>
            <a:off x="1104900" y="485775"/>
            <a:ext cx="8210549" cy="5743575"/>
            <a:chOff x="1173081" y="49849"/>
            <a:chExt cx="9249938" cy="6581414"/>
          </a:xfrm>
        </p:grpSpPr>
        <p:pic>
          <p:nvPicPr>
            <p:cNvPr id="38" name="Graphic 37" descr="Group of men with solid fill">
              <a:extLst>
                <a:ext uri="{FF2B5EF4-FFF2-40B4-BE49-F238E27FC236}">
                  <a16:creationId xmlns:a16="http://schemas.microsoft.com/office/drawing/2014/main" id="{5D2E55C3-112E-423F-81C0-2F95FBF64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432123" y="49849"/>
              <a:ext cx="1760160" cy="1760160"/>
            </a:xfrm>
            <a:prstGeom prst="rect">
              <a:avLst/>
            </a:prstGeom>
          </p:spPr>
        </p:pic>
        <p:pic>
          <p:nvPicPr>
            <p:cNvPr id="39" name="Graphic 38" descr="Group of men with solid fill">
              <a:extLst>
                <a:ext uri="{FF2B5EF4-FFF2-40B4-BE49-F238E27FC236}">
                  <a16:creationId xmlns:a16="http://schemas.microsoft.com/office/drawing/2014/main" id="{E43266F4-B015-4C71-9A40-CB6C2D47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066918" y="56539"/>
              <a:ext cx="1760160" cy="176016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F8299D1-CA01-445A-8F27-EBA1CBF34FA5}"/>
                </a:ext>
              </a:extLst>
            </p:cNvPr>
            <p:cNvGrpSpPr/>
            <p:nvPr/>
          </p:nvGrpSpPr>
          <p:grpSpPr>
            <a:xfrm>
              <a:off x="1173081" y="69919"/>
              <a:ext cx="9249938" cy="6561344"/>
              <a:chOff x="1173081" y="69919"/>
              <a:chExt cx="9249938" cy="6561344"/>
            </a:xfrm>
          </p:grpSpPr>
          <p:pic>
            <p:nvPicPr>
              <p:cNvPr id="41" name="Graphic 40" descr="Group of men with solid fill">
                <a:extLst>
                  <a:ext uri="{FF2B5EF4-FFF2-40B4-BE49-F238E27FC236}">
                    <a16:creationId xmlns:a16="http://schemas.microsoft.com/office/drawing/2014/main" id="{F499E358-CF75-4590-9F94-8AF140847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8432123" y="383563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42" name="Graphic 41" descr="Group of men with solid fill">
                <a:extLst>
                  <a:ext uri="{FF2B5EF4-FFF2-40B4-BE49-F238E27FC236}">
                    <a16:creationId xmlns:a16="http://schemas.microsoft.com/office/drawing/2014/main" id="{1C727671-8DDA-4AC1-BA2D-880A2D941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8662859" y="4871103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43" name="Graphic 42" descr="Group of men with solid fill">
                <a:extLst>
                  <a:ext uri="{FF2B5EF4-FFF2-40B4-BE49-F238E27FC236}">
                    <a16:creationId xmlns:a16="http://schemas.microsoft.com/office/drawing/2014/main" id="{C75E3BB1-3BED-4C0D-90F4-93E54685E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7242834" y="4871103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44" name="Graphic 43" descr="Group of men with solid fill">
                <a:extLst>
                  <a:ext uri="{FF2B5EF4-FFF2-40B4-BE49-F238E27FC236}">
                    <a16:creationId xmlns:a16="http://schemas.microsoft.com/office/drawing/2014/main" id="{15F66CE9-6469-418B-9322-15A6F43BC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7008280" y="383563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45" name="Graphic 44" descr="Group of men with solid fill">
                <a:extLst>
                  <a:ext uri="{FF2B5EF4-FFF2-40B4-BE49-F238E27FC236}">
                    <a16:creationId xmlns:a16="http://schemas.microsoft.com/office/drawing/2014/main" id="{2136B664-7CFB-4A9A-BF12-32E190BC6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8651163" y="285144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46" name="Graphic 45" descr="Group of men with solid fill">
                <a:extLst>
                  <a:ext uri="{FF2B5EF4-FFF2-40B4-BE49-F238E27FC236}">
                    <a16:creationId xmlns:a16="http://schemas.microsoft.com/office/drawing/2014/main" id="{DF471697-3653-421E-A404-0C64C1A3B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7227320" y="285144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47" name="Graphic 46" descr="Group of men with solid fill">
                <a:extLst>
                  <a:ext uri="{FF2B5EF4-FFF2-40B4-BE49-F238E27FC236}">
                    <a16:creationId xmlns:a16="http://schemas.microsoft.com/office/drawing/2014/main" id="{2DAA154D-E0E0-4D8C-A546-05730F06F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8432123" y="1955562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48" name="Graphic 47" descr="Group of men with solid fill">
                <a:extLst>
                  <a:ext uri="{FF2B5EF4-FFF2-40B4-BE49-F238E27FC236}">
                    <a16:creationId xmlns:a16="http://schemas.microsoft.com/office/drawing/2014/main" id="{1F6F4BE3-07B2-4921-B399-7C5C5C870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8662859" y="105967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49" name="Graphic 48" descr="Group of men with solid fill">
                <a:extLst>
                  <a:ext uri="{FF2B5EF4-FFF2-40B4-BE49-F238E27FC236}">
                    <a16:creationId xmlns:a16="http://schemas.microsoft.com/office/drawing/2014/main" id="{32002DB5-BB09-4F08-AAF3-26F4F2E8E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008280" y="1982322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50" name="Graphic 49" descr="Group of men with solid fill">
                <a:extLst>
                  <a:ext uri="{FF2B5EF4-FFF2-40B4-BE49-F238E27FC236}">
                    <a16:creationId xmlns:a16="http://schemas.microsoft.com/office/drawing/2014/main" id="{559A90E3-74C0-4495-8BFD-5DB19BA32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242834" y="107305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51" name="Graphic 50" descr="Group of men with solid fill">
                <a:extLst>
                  <a:ext uri="{FF2B5EF4-FFF2-40B4-BE49-F238E27FC236}">
                    <a16:creationId xmlns:a16="http://schemas.microsoft.com/office/drawing/2014/main" id="{30091443-919B-446F-A05B-5FD04F3C7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818991" y="4871103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52" name="Graphic 51" descr="Group of men with solid fill">
                <a:extLst>
                  <a:ext uri="{FF2B5EF4-FFF2-40B4-BE49-F238E27FC236}">
                    <a16:creationId xmlns:a16="http://schemas.microsoft.com/office/drawing/2014/main" id="{A5A2687D-3FEB-4B7F-8128-B05720A00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437" y="383563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53" name="Graphic 52" descr="Group of men with solid fill">
                <a:extLst>
                  <a:ext uri="{FF2B5EF4-FFF2-40B4-BE49-F238E27FC236}">
                    <a16:creationId xmlns:a16="http://schemas.microsoft.com/office/drawing/2014/main" id="{437852BD-1663-4CBE-8453-BB48F8801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806961" y="286326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54" name="Graphic 53" descr="Group of men with solid fill">
                <a:extLst>
                  <a:ext uri="{FF2B5EF4-FFF2-40B4-BE49-F238E27FC236}">
                    <a16:creationId xmlns:a16="http://schemas.microsoft.com/office/drawing/2014/main" id="{38A8FB67-50F4-448A-BBE1-6D24F7E11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5575010" y="197989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55" name="Graphic 54" descr="Group of men with solid fill">
                <a:extLst>
                  <a:ext uri="{FF2B5EF4-FFF2-40B4-BE49-F238E27FC236}">
                    <a16:creationId xmlns:a16="http://schemas.microsoft.com/office/drawing/2014/main" id="{171EF4B8-F2CE-4118-B943-C4A975201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5805746" y="107305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56" name="Graphic 55" descr="Group of men with solid fill">
                <a:extLst>
                  <a:ext uri="{FF2B5EF4-FFF2-40B4-BE49-F238E27FC236}">
                    <a16:creationId xmlns:a16="http://schemas.microsoft.com/office/drawing/2014/main" id="{49C46771-4383-4ED2-9BF5-A18201AC1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5584437" y="69919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57" name="Graphic 56" descr="Group of men with solid fill">
                <a:extLst>
                  <a:ext uri="{FF2B5EF4-FFF2-40B4-BE49-F238E27FC236}">
                    <a16:creationId xmlns:a16="http://schemas.microsoft.com/office/drawing/2014/main" id="{4E379AB7-2756-4163-BE29-A62969873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29990" y="4871103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58" name="Graphic 57" descr="Group of men with solid fill">
                <a:extLst>
                  <a:ext uri="{FF2B5EF4-FFF2-40B4-BE49-F238E27FC236}">
                    <a16:creationId xmlns:a16="http://schemas.microsoft.com/office/drawing/2014/main" id="{0B25F67D-9B2D-4178-A09D-5D690561A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115525" y="383307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59" name="Graphic 58" descr="Group of men with solid fill">
                <a:extLst>
                  <a:ext uri="{FF2B5EF4-FFF2-40B4-BE49-F238E27FC236}">
                    <a16:creationId xmlns:a16="http://schemas.microsoft.com/office/drawing/2014/main" id="{D46E3B04-195E-46BE-94AA-8878AB62C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38049" y="285997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60" name="Graphic 59" descr="Group of men with solid fill">
                <a:extLst>
                  <a:ext uri="{FF2B5EF4-FFF2-40B4-BE49-F238E27FC236}">
                    <a16:creationId xmlns:a16="http://schemas.microsoft.com/office/drawing/2014/main" id="{4C8E45DD-CC18-4A22-8B50-1AD47561C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4103495" y="197989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61" name="Graphic 60" descr="Group of men with solid fill">
                <a:extLst>
                  <a:ext uri="{FF2B5EF4-FFF2-40B4-BE49-F238E27FC236}">
                    <a16:creationId xmlns:a16="http://schemas.microsoft.com/office/drawing/2014/main" id="{EB891E36-C5D9-4F91-B1AD-C72437B8E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4346595" y="1082518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62" name="Graphic 61" descr="Group of men with solid fill">
                <a:extLst>
                  <a:ext uri="{FF2B5EF4-FFF2-40B4-BE49-F238E27FC236}">
                    <a16:creationId xmlns:a16="http://schemas.microsoft.com/office/drawing/2014/main" id="{5C5E1212-E1C5-435D-AD20-AEA31984C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4107708" y="83938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63" name="Graphic 62" descr="Group of men with solid fill">
                <a:extLst>
                  <a:ext uri="{FF2B5EF4-FFF2-40B4-BE49-F238E27FC236}">
                    <a16:creationId xmlns:a16="http://schemas.microsoft.com/office/drawing/2014/main" id="{43965C41-B9F0-4455-B5C5-682714B8C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69221" y="4864689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64" name="Graphic 63" descr="Group of men with solid fill">
                <a:extLst>
                  <a:ext uri="{FF2B5EF4-FFF2-40B4-BE49-F238E27FC236}">
                    <a16:creationId xmlns:a16="http://schemas.microsoft.com/office/drawing/2014/main" id="{C2383333-3CE2-4600-B986-53167D309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654269" y="383307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65" name="Graphic 64" descr="Group of men with solid fill">
                <a:extLst>
                  <a:ext uri="{FF2B5EF4-FFF2-40B4-BE49-F238E27FC236}">
                    <a16:creationId xmlns:a16="http://schemas.microsoft.com/office/drawing/2014/main" id="{8D521851-FB71-4AF3-BB60-64AB46245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76793" y="2851446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66" name="Graphic 65" descr="Group of men with solid fill">
                <a:extLst>
                  <a:ext uri="{FF2B5EF4-FFF2-40B4-BE49-F238E27FC236}">
                    <a16:creationId xmlns:a16="http://schemas.microsoft.com/office/drawing/2014/main" id="{E10DDDDE-3CDF-42AE-8006-AAFCA1752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627058" y="1971248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67" name="Graphic 66" descr="Group of men with solid fill">
                <a:extLst>
                  <a:ext uri="{FF2B5EF4-FFF2-40B4-BE49-F238E27FC236}">
                    <a16:creationId xmlns:a16="http://schemas.microsoft.com/office/drawing/2014/main" id="{4665C0B9-A0AA-4062-A1C1-ED87A7205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884170" y="1091168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68" name="Graphic 67" descr="Group of men with solid fill">
                <a:extLst>
                  <a:ext uri="{FF2B5EF4-FFF2-40B4-BE49-F238E27FC236}">
                    <a16:creationId xmlns:a16="http://schemas.microsoft.com/office/drawing/2014/main" id="{65D85C03-9513-4954-93CF-026BB2DBE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634988" y="83820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69" name="Graphic 68" descr="Group of men with solid fill">
                <a:extLst>
                  <a:ext uri="{FF2B5EF4-FFF2-40B4-BE49-F238E27FC236}">
                    <a16:creationId xmlns:a16="http://schemas.microsoft.com/office/drawing/2014/main" id="{2061E3DE-2A23-41AB-832C-45B06BDF2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12799" y="4860251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70" name="Graphic 69" descr="Group of men with solid fill">
                <a:extLst>
                  <a:ext uri="{FF2B5EF4-FFF2-40B4-BE49-F238E27FC236}">
                    <a16:creationId xmlns:a16="http://schemas.microsoft.com/office/drawing/2014/main" id="{94D52777-4DBE-4922-9B7C-397C2F2EC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185357" y="3831401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71" name="Graphic 70" descr="Group of men with solid fill">
                <a:extLst>
                  <a:ext uri="{FF2B5EF4-FFF2-40B4-BE49-F238E27FC236}">
                    <a16:creationId xmlns:a16="http://schemas.microsoft.com/office/drawing/2014/main" id="{4300EF57-A605-4294-979F-CC6D37004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22815" y="2859977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72" name="Graphic 71" descr="Group of men with solid fill">
                <a:extLst>
                  <a:ext uri="{FF2B5EF4-FFF2-40B4-BE49-F238E27FC236}">
                    <a16:creationId xmlns:a16="http://schemas.microsoft.com/office/drawing/2014/main" id="{C6862240-C9F5-4A1A-89ED-007D870A5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173081" y="1962598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73" name="Graphic 72" descr="Group of men with solid fill">
                <a:extLst>
                  <a:ext uri="{FF2B5EF4-FFF2-40B4-BE49-F238E27FC236}">
                    <a16:creationId xmlns:a16="http://schemas.microsoft.com/office/drawing/2014/main" id="{93ECFE83-59C7-483D-82A5-13081FFBB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405705" y="1072780"/>
                <a:ext cx="1760160" cy="1760160"/>
              </a:xfrm>
              <a:prstGeom prst="rect">
                <a:avLst/>
              </a:prstGeom>
            </p:spPr>
          </p:pic>
          <p:pic>
            <p:nvPicPr>
              <p:cNvPr id="74" name="Graphic 73" descr="Group of men with solid fill">
                <a:extLst>
                  <a:ext uri="{FF2B5EF4-FFF2-40B4-BE49-F238E27FC236}">
                    <a16:creationId xmlns:a16="http://schemas.microsoft.com/office/drawing/2014/main" id="{2DE46246-364A-4E7A-9BEB-64D9F30D8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174200" y="91149"/>
                <a:ext cx="1760160" cy="1760160"/>
              </a:xfrm>
              <a:prstGeom prst="rect">
                <a:avLst/>
              </a:prstGeom>
            </p:spPr>
          </p:pic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677BA89-E974-461C-9191-90C05D7CB65D}"/>
              </a:ext>
            </a:extLst>
          </p:cNvPr>
          <p:cNvSpPr txBox="1"/>
          <p:nvPr/>
        </p:nvSpPr>
        <p:spPr>
          <a:xfrm>
            <a:off x="10057042" y="1333144"/>
            <a:ext cx="114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HIT = 50%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020D75F-2E8E-42C2-8703-8FBE7DC8D646}"/>
              </a:ext>
            </a:extLst>
          </p:cNvPr>
          <p:cNvSpPr txBox="1"/>
          <p:nvPr/>
        </p:nvSpPr>
        <p:spPr>
          <a:xfrm>
            <a:off x="10053205" y="1982170"/>
            <a:ext cx="1825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</a:t>
            </a:r>
          </a:p>
          <a:p>
            <a:r>
              <a:rPr lang="en-GB" dirty="0"/>
              <a:t>exposed = 50%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5011258-13C0-4CE7-BADD-82DE89FC5282}"/>
              </a:ext>
            </a:extLst>
          </p:cNvPr>
          <p:cNvSpPr txBox="1"/>
          <p:nvPr/>
        </p:nvSpPr>
        <p:spPr>
          <a:xfrm>
            <a:off x="10053205" y="2908195"/>
            <a:ext cx="207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</a:t>
            </a:r>
          </a:p>
          <a:p>
            <a:r>
              <a:rPr lang="en-GB" dirty="0"/>
              <a:t>susceptibility = 50%</a:t>
            </a:r>
          </a:p>
        </p:txBody>
      </p: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10846331-6117-4CE1-AEAB-6B386EF85B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779BB9-4BDA-BD4F-85FE-A2EABD05248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42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945801-6D4E-4BED-A067-2C8E8D785417}"/>
              </a:ext>
            </a:extLst>
          </p:cNvPr>
          <p:cNvGrpSpPr/>
          <p:nvPr/>
        </p:nvGrpSpPr>
        <p:grpSpPr>
          <a:xfrm>
            <a:off x="1400175" y="390524"/>
            <a:ext cx="8389243" cy="5918613"/>
            <a:chOff x="625014" y="-12700"/>
            <a:chExt cx="9548579" cy="6808026"/>
          </a:xfrm>
        </p:grpSpPr>
        <p:pic>
          <p:nvPicPr>
            <p:cNvPr id="7" name="Graphic 6" descr="Group of men with solid fill">
              <a:extLst>
                <a:ext uri="{FF2B5EF4-FFF2-40B4-BE49-F238E27FC236}">
                  <a16:creationId xmlns:a16="http://schemas.microsoft.com/office/drawing/2014/main" id="{338A5141-85B6-410F-AB53-9D9E7C80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981076" y="3999700"/>
              <a:ext cx="1760160" cy="1760160"/>
            </a:xfrm>
            <a:prstGeom prst="rect">
              <a:avLst/>
            </a:prstGeom>
          </p:spPr>
        </p:pic>
        <p:pic>
          <p:nvPicPr>
            <p:cNvPr id="6" name="Graphic 5" descr="Group of men with solid fill">
              <a:extLst>
                <a:ext uri="{FF2B5EF4-FFF2-40B4-BE49-F238E27FC236}">
                  <a16:creationId xmlns:a16="http://schemas.microsoft.com/office/drawing/2014/main" id="{90E998D3-03DA-4517-8180-6EE2F9581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211812" y="5035166"/>
              <a:ext cx="1760160" cy="1760160"/>
            </a:xfrm>
            <a:prstGeom prst="rect">
              <a:avLst/>
            </a:prstGeom>
          </p:spPr>
        </p:pic>
        <p:pic>
          <p:nvPicPr>
            <p:cNvPr id="8" name="Graphic 7" descr="Group of men with solid fill">
              <a:extLst>
                <a:ext uri="{FF2B5EF4-FFF2-40B4-BE49-F238E27FC236}">
                  <a16:creationId xmlns:a16="http://schemas.microsoft.com/office/drawing/2014/main" id="{9CEFF44F-0B14-4DDF-8006-A509D66D0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791787" y="5035166"/>
              <a:ext cx="1760160" cy="1760160"/>
            </a:xfrm>
            <a:prstGeom prst="rect">
              <a:avLst/>
            </a:prstGeom>
          </p:spPr>
        </p:pic>
        <p:pic>
          <p:nvPicPr>
            <p:cNvPr id="9" name="Graphic 8" descr="Group of men with solid fill">
              <a:extLst>
                <a:ext uri="{FF2B5EF4-FFF2-40B4-BE49-F238E27FC236}">
                  <a16:creationId xmlns:a16="http://schemas.microsoft.com/office/drawing/2014/main" id="{4A45D9B7-96D1-4060-B162-58A0D7FB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557233" y="3999700"/>
              <a:ext cx="1760160" cy="1760160"/>
            </a:xfrm>
            <a:prstGeom prst="rect">
              <a:avLst/>
            </a:prstGeom>
          </p:spPr>
        </p:pic>
        <p:pic>
          <p:nvPicPr>
            <p:cNvPr id="10" name="Graphic 9" descr="Group of men with solid fill">
              <a:extLst>
                <a:ext uri="{FF2B5EF4-FFF2-40B4-BE49-F238E27FC236}">
                  <a16:creationId xmlns:a16="http://schemas.microsoft.com/office/drawing/2014/main" id="{49A8200D-1791-4C34-B1CB-5D0B4B08A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200116" y="3015509"/>
              <a:ext cx="1760160" cy="1760160"/>
            </a:xfrm>
            <a:prstGeom prst="rect">
              <a:avLst/>
            </a:prstGeom>
          </p:spPr>
        </p:pic>
        <p:pic>
          <p:nvPicPr>
            <p:cNvPr id="11" name="Graphic 10" descr="Group of men with solid fill">
              <a:extLst>
                <a:ext uri="{FF2B5EF4-FFF2-40B4-BE49-F238E27FC236}">
                  <a16:creationId xmlns:a16="http://schemas.microsoft.com/office/drawing/2014/main" id="{A1E56635-E457-4526-AC92-E325DB05B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776273" y="3015509"/>
              <a:ext cx="1760160" cy="1760160"/>
            </a:xfrm>
            <a:prstGeom prst="rect">
              <a:avLst/>
            </a:prstGeom>
          </p:spPr>
        </p:pic>
        <p:pic>
          <p:nvPicPr>
            <p:cNvPr id="18" name="Graphic 17" descr="Group of men with solid fill">
              <a:extLst>
                <a:ext uri="{FF2B5EF4-FFF2-40B4-BE49-F238E27FC236}">
                  <a16:creationId xmlns:a16="http://schemas.microsoft.com/office/drawing/2014/main" id="{EC5F2FB6-FA83-4230-9EE1-FAD17D959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367944" y="5035166"/>
              <a:ext cx="1760160" cy="1760160"/>
            </a:xfrm>
            <a:prstGeom prst="rect">
              <a:avLst/>
            </a:prstGeom>
          </p:spPr>
        </p:pic>
        <p:pic>
          <p:nvPicPr>
            <p:cNvPr id="19" name="Graphic 18" descr="Group of men with solid fill">
              <a:extLst>
                <a:ext uri="{FF2B5EF4-FFF2-40B4-BE49-F238E27FC236}">
                  <a16:creationId xmlns:a16="http://schemas.microsoft.com/office/drawing/2014/main" id="{D76B58EB-0649-40F7-BAC9-60E5BB115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133390" y="3999699"/>
              <a:ext cx="1760160" cy="1760160"/>
            </a:xfrm>
            <a:prstGeom prst="rect">
              <a:avLst/>
            </a:prstGeom>
          </p:spPr>
        </p:pic>
        <p:pic>
          <p:nvPicPr>
            <p:cNvPr id="20" name="Graphic 19" descr="Group of men with solid fill">
              <a:extLst>
                <a:ext uri="{FF2B5EF4-FFF2-40B4-BE49-F238E27FC236}">
                  <a16:creationId xmlns:a16="http://schemas.microsoft.com/office/drawing/2014/main" id="{32048B17-568E-40ED-A962-06BB4234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355914" y="3027329"/>
              <a:ext cx="1760160" cy="1760160"/>
            </a:xfrm>
            <a:prstGeom prst="rect">
              <a:avLst/>
            </a:prstGeom>
          </p:spPr>
        </p:pic>
        <p:pic>
          <p:nvPicPr>
            <p:cNvPr id="23" name="Graphic 22" descr="Group of men with solid fill">
              <a:extLst>
                <a:ext uri="{FF2B5EF4-FFF2-40B4-BE49-F238E27FC236}">
                  <a16:creationId xmlns:a16="http://schemas.microsoft.com/office/drawing/2014/main" id="{B49B62C1-7CC1-47A0-95D8-C8ED991D9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163611" y="-2701"/>
              <a:ext cx="2630132" cy="2630132"/>
            </a:xfrm>
            <a:prstGeom prst="rect">
              <a:avLst/>
            </a:prstGeom>
          </p:spPr>
        </p:pic>
        <p:pic>
          <p:nvPicPr>
            <p:cNvPr id="24" name="Graphic 23" descr="Group of men with solid fill">
              <a:extLst>
                <a:ext uri="{FF2B5EF4-FFF2-40B4-BE49-F238E27FC236}">
                  <a16:creationId xmlns:a16="http://schemas.microsoft.com/office/drawing/2014/main" id="{6520276E-5AC9-417A-80AB-AB35553C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878943" y="5035166"/>
              <a:ext cx="1760160" cy="1760160"/>
            </a:xfrm>
            <a:prstGeom prst="rect">
              <a:avLst/>
            </a:prstGeom>
          </p:spPr>
        </p:pic>
        <p:pic>
          <p:nvPicPr>
            <p:cNvPr id="25" name="Graphic 24" descr="Group of men with solid fill">
              <a:extLst>
                <a:ext uri="{FF2B5EF4-FFF2-40B4-BE49-F238E27FC236}">
                  <a16:creationId xmlns:a16="http://schemas.microsoft.com/office/drawing/2014/main" id="{F917E718-0E33-49F5-91D6-6A87BEA3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664478" y="3997140"/>
              <a:ext cx="1760160" cy="1760160"/>
            </a:xfrm>
            <a:prstGeom prst="rect">
              <a:avLst/>
            </a:prstGeom>
          </p:spPr>
        </p:pic>
        <p:pic>
          <p:nvPicPr>
            <p:cNvPr id="26" name="Graphic 25" descr="Group of men with solid fill">
              <a:extLst>
                <a:ext uri="{FF2B5EF4-FFF2-40B4-BE49-F238E27FC236}">
                  <a16:creationId xmlns:a16="http://schemas.microsoft.com/office/drawing/2014/main" id="{97889C1B-FA3F-4F84-BF8A-0B3DAE363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887002" y="3024040"/>
              <a:ext cx="1760160" cy="1760160"/>
            </a:xfrm>
            <a:prstGeom prst="rect">
              <a:avLst/>
            </a:prstGeom>
          </p:spPr>
        </p:pic>
        <p:pic>
          <p:nvPicPr>
            <p:cNvPr id="30" name="Graphic 29" descr="Group of men with solid fill">
              <a:extLst>
                <a:ext uri="{FF2B5EF4-FFF2-40B4-BE49-F238E27FC236}">
                  <a16:creationId xmlns:a16="http://schemas.microsoft.com/office/drawing/2014/main" id="{C9514050-AABE-4A80-A460-27FA3DB4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418174" y="5028752"/>
              <a:ext cx="1760160" cy="1760160"/>
            </a:xfrm>
            <a:prstGeom prst="rect">
              <a:avLst/>
            </a:prstGeom>
          </p:spPr>
        </p:pic>
        <p:pic>
          <p:nvPicPr>
            <p:cNvPr id="31" name="Graphic 30" descr="Group of men with solid fill">
              <a:extLst>
                <a:ext uri="{FF2B5EF4-FFF2-40B4-BE49-F238E27FC236}">
                  <a16:creationId xmlns:a16="http://schemas.microsoft.com/office/drawing/2014/main" id="{CABABC57-1E14-4B4E-A670-9508DA36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03222" y="3997140"/>
              <a:ext cx="1760160" cy="1760160"/>
            </a:xfrm>
            <a:prstGeom prst="rect">
              <a:avLst/>
            </a:prstGeom>
          </p:spPr>
        </p:pic>
        <p:pic>
          <p:nvPicPr>
            <p:cNvPr id="32" name="Graphic 31" descr="Group of men with solid fill">
              <a:extLst>
                <a:ext uri="{FF2B5EF4-FFF2-40B4-BE49-F238E27FC236}">
                  <a16:creationId xmlns:a16="http://schemas.microsoft.com/office/drawing/2014/main" id="{B6ACE664-8571-4037-9277-B4F60B872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425746" y="3015509"/>
              <a:ext cx="1760160" cy="1760160"/>
            </a:xfrm>
            <a:prstGeom prst="rect">
              <a:avLst/>
            </a:prstGeom>
          </p:spPr>
        </p:pic>
        <p:pic>
          <p:nvPicPr>
            <p:cNvPr id="36" name="Graphic 35" descr="Group of men with solid fill">
              <a:extLst>
                <a:ext uri="{FF2B5EF4-FFF2-40B4-BE49-F238E27FC236}">
                  <a16:creationId xmlns:a16="http://schemas.microsoft.com/office/drawing/2014/main" id="{AB583F53-F549-4F87-B58B-5A9B609EC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61752" y="5024314"/>
              <a:ext cx="1760160" cy="1760160"/>
            </a:xfrm>
            <a:prstGeom prst="rect">
              <a:avLst/>
            </a:prstGeom>
          </p:spPr>
        </p:pic>
        <p:pic>
          <p:nvPicPr>
            <p:cNvPr id="37" name="Graphic 36" descr="Group of men with solid fill">
              <a:extLst>
                <a:ext uri="{FF2B5EF4-FFF2-40B4-BE49-F238E27FC236}">
                  <a16:creationId xmlns:a16="http://schemas.microsoft.com/office/drawing/2014/main" id="{E8199CA7-73C0-46BF-A1DD-90883CCD6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4310" y="3995464"/>
              <a:ext cx="1760160" cy="1760160"/>
            </a:xfrm>
            <a:prstGeom prst="rect">
              <a:avLst/>
            </a:prstGeom>
          </p:spPr>
        </p:pic>
        <p:pic>
          <p:nvPicPr>
            <p:cNvPr id="38" name="Graphic 37" descr="Group of men with solid fill">
              <a:extLst>
                <a:ext uri="{FF2B5EF4-FFF2-40B4-BE49-F238E27FC236}">
                  <a16:creationId xmlns:a16="http://schemas.microsoft.com/office/drawing/2014/main" id="{09D15CF9-8DCC-4094-BDC6-D4F04B8FB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71768" y="3024040"/>
              <a:ext cx="1760160" cy="1760160"/>
            </a:xfrm>
            <a:prstGeom prst="rect">
              <a:avLst/>
            </a:prstGeom>
          </p:spPr>
        </p:pic>
        <p:pic>
          <p:nvPicPr>
            <p:cNvPr id="41" name="Graphic 40" descr="Group of men with solid fill">
              <a:extLst>
                <a:ext uri="{FF2B5EF4-FFF2-40B4-BE49-F238E27FC236}">
                  <a16:creationId xmlns:a16="http://schemas.microsoft.com/office/drawing/2014/main" id="{6C99A62A-F9E0-48ED-B66D-887D285E3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52611" y="-2700"/>
              <a:ext cx="2643505" cy="2643505"/>
            </a:xfrm>
            <a:prstGeom prst="rect">
              <a:avLst/>
            </a:prstGeom>
          </p:spPr>
        </p:pic>
        <p:pic>
          <p:nvPicPr>
            <p:cNvPr id="43" name="Graphic 42" descr="Group of men with solid fill">
              <a:extLst>
                <a:ext uri="{FF2B5EF4-FFF2-40B4-BE49-F238E27FC236}">
                  <a16:creationId xmlns:a16="http://schemas.microsoft.com/office/drawing/2014/main" id="{5E2D5F56-0390-477D-AEA8-9B423BFC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345834" y="-2701"/>
              <a:ext cx="2630132" cy="2630132"/>
            </a:xfrm>
            <a:prstGeom prst="rect">
              <a:avLst/>
            </a:prstGeom>
          </p:spPr>
        </p:pic>
        <p:pic>
          <p:nvPicPr>
            <p:cNvPr id="44" name="Graphic 43" descr="Group of men with solid fill">
              <a:extLst>
                <a:ext uri="{FF2B5EF4-FFF2-40B4-BE49-F238E27FC236}">
                  <a16:creationId xmlns:a16="http://schemas.microsoft.com/office/drawing/2014/main" id="{7534984E-54CA-4416-90E0-70784585C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543461" y="-12700"/>
              <a:ext cx="2630132" cy="2630132"/>
            </a:xfrm>
            <a:prstGeom prst="rect">
              <a:avLst/>
            </a:prstGeom>
          </p:spPr>
        </p:pic>
        <p:pic>
          <p:nvPicPr>
            <p:cNvPr id="70" name="Graphic 69" descr="Group of men with solid fill">
              <a:extLst>
                <a:ext uri="{FF2B5EF4-FFF2-40B4-BE49-F238E27FC236}">
                  <a16:creationId xmlns:a16="http://schemas.microsoft.com/office/drawing/2014/main" id="{307C5978-EFE8-427B-9F50-CD3B2350E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850729" y="1354243"/>
              <a:ext cx="2630132" cy="2630132"/>
            </a:xfrm>
            <a:prstGeom prst="rect">
              <a:avLst/>
            </a:prstGeom>
          </p:spPr>
        </p:pic>
        <p:pic>
          <p:nvPicPr>
            <p:cNvPr id="71" name="Graphic 70" descr="Group of men with solid fill">
              <a:extLst>
                <a:ext uri="{FF2B5EF4-FFF2-40B4-BE49-F238E27FC236}">
                  <a16:creationId xmlns:a16="http://schemas.microsoft.com/office/drawing/2014/main" id="{DB4517D6-38F7-472D-87ED-E20222B62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25014" y="1383491"/>
              <a:ext cx="2643505" cy="2643505"/>
            </a:xfrm>
            <a:prstGeom prst="rect">
              <a:avLst/>
            </a:prstGeom>
          </p:spPr>
        </p:pic>
        <p:pic>
          <p:nvPicPr>
            <p:cNvPr id="72" name="Graphic 71" descr="Group of men with solid fill">
              <a:extLst>
                <a:ext uri="{FF2B5EF4-FFF2-40B4-BE49-F238E27FC236}">
                  <a16:creationId xmlns:a16="http://schemas.microsoft.com/office/drawing/2014/main" id="{EE64CA50-098D-415A-A2BE-24366036E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032952" y="1354243"/>
              <a:ext cx="2630132" cy="2630132"/>
            </a:xfrm>
            <a:prstGeom prst="rect">
              <a:avLst/>
            </a:prstGeom>
          </p:spPr>
        </p:pic>
        <p:pic>
          <p:nvPicPr>
            <p:cNvPr id="73" name="Graphic 72" descr="Group of men with solid fill">
              <a:extLst>
                <a:ext uri="{FF2B5EF4-FFF2-40B4-BE49-F238E27FC236}">
                  <a16:creationId xmlns:a16="http://schemas.microsoft.com/office/drawing/2014/main" id="{F8215C40-53C4-489D-8B99-601868B96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215175" y="1443802"/>
              <a:ext cx="2630132" cy="2630132"/>
            </a:xfrm>
            <a:prstGeom prst="rect">
              <a:avLst/>
            </a:prstGeom>
          </p:spPr>
        </p:pic>
      </p:grp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719164BE-0557-4884-986D-377674B83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779BB9-4BDA-BD4F-85FE-A2EABD0524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27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5677BA89-E974-461C-9191-90C05D7CB65D}"/>
              </a:ext>
            </a:extLst>
          </p:cNvPr>
          <p:cNvSpPr txBox="1"/>
          <p:nvPr/>
        </p:nvSpPr>
        <p:spPr>
          <a:xfrm>
            <a:off x="10008929" y="1270211"/>
            <a:ext cx="114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HIT = 50%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A88E1C-78E1-4D82-A1AF-3D3E21EF1377}"/>
              </a:ext>
            </a:extLst>
          </p:cNvPr>
          <p:cNvGrpSpPr/>
          <p:nvPr/>
        </p:nvGrpSpPr>
        <p:grpSpPr>
          <a:xfrm>
            <a:off x="1362075" y="363332"/>
            <a:ext cx="8390484" cy="5993019"/>
            <a:chOff x="791290" y="-131904"/>
            <a:chExt cx="9548579" cy="6808026"/>
          </a:xfrm>
        </p:grpSpPr>
        <p:pic>
          <p:nvPicPr>
            <p:cNvPr id="76" name="Graphic 75" descr="Group of men with solid fill">
              <a:extLst>
                <a:ext uri="{FF2B5EF4-FFF2-40B4-BE49-F238E27FC236}">
                  <a16:creationId xmlns:a16="http://schemas.microsoft.com/office/drawing/2014/main" id="{CE28B538-3A82-4BE7-8572-168477F29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147352" y="3880496"/>
              <a:ext cx="1760160" cy="1760160"/>
            </a:xfrm>
            <a:prstGeom prst="rect">
              <a:avLst/>
            </a:prstGeom>
          </p:spPr>
        </p:pic>
        <p:pic>
          <p:nvPicPr>
            <p:cNvPr id="77" name="Graphic 76" descr="Group of men with solid fill">
              <a:extLst>
                <a:ext uri="{FF2B5EF4-FFF2-40B4-BE49-F238E27FC236}">
                  <a16:creationId xmlns:a16="http://schemas.microsoft.com/office/drawing/2014/main" id="{97736D54-9A66-4070-82F8-AAAB76DE3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378088" y="4915962"/>
              <a:ext cx="1760160" cy="1760160"/>
            </a:xfrm>
            <a:prstGeom prst="rect">
              <a:avLst/>
            </a:prstGeom>
          </p:spPr>
        </p:pic>
        <p:pic>
          <p:nvPicPr>
            <p:cNvPr id="78" name="Graphic 77" descr="Group of men with solid fill">
              <a:extLst>
                <a:ext uri="{FF2B5EF4-FFF2-40B4-BE49-F238E27FC236}">
                  <a16:creationId xmlns:a16="http://schemas.microsoft.com/office/drawing/2014/main" id="{D9E4C11B-4FA8-4273-B391-853A7BA11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958063" y="4915962"/>
              <a:ext cx="1760160" cy="1760160"/>
            </a:xfrm>
            <a:prstGeom prst="rect">
              <a:avLst/>
            </a:prstGeom>
          </p:spPr>
        </p:pic>
        <p:pic>
          <p:nvPicPr>
            <p:cNvPr id="79" name="Graphic 78" descr="Group of men with solid fill">
              <a:extLst>
                <a:ext uri="{FF2B5EF4-FFF2-40B4-BE49-F238E27FC236}">
                  <a16:creationId xmlns:a16="http://schemas.microsoft.com/office/drawing/2014/main" id="{D6C52150-1245-41C4-A472-F1F68B01C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723509" y="3880496"/>
              <a:ext cx="1760160" cy="1760160"/>
            </a:xfrm>
            <a:prstGeom prst="rect">
              <a:avLst/>
            </a:prstGeom>
          </p:spPr>
        </p:pic>
        <p:pic>
          <p:nvPicPr>
            <p:cNvPr id="80" name="Graphic 79" descr="Group of men with solid fill">
              <a:extLst>
                <a:ext uri="{FF2B5EF4-FFF2-40B4-BE49-F238E27FC236}">
                  <a16:creationId xmlns:a16="http://schemas.microsoft.com/office/drawing/2014/main" id="{C77235BF-4442-4DB9-B029-C26F6322B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366392" y="2896305"/>
              <a:ext cx="1760160" cy="1760160"/>
            </a:xfrm>
            <a:prstGeom prst="rect">
              <a:avLst/>
            </a:prstGeom>
          </p:spPr>
        </p:pic>
        <p:pic>
          <p:nvPicPr>
            <p:cNvPr id="81" name="Graphic 80" descr="Group of men with solid fill">
              <a:extLst>
                <a:ext uri="{FF2B5EF4-FFF2-40B4-BE49-F238E27FC236}">
                  <a16:creationId xmlns:a16="http://schemas.microsoft.com/office/drawing/2014/main" id="{89C323D9-076E-4A5A-B4C1-94836089B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942549" y="2896305"/>
              <a:ext cx="1760160" cy="1760160"/>
            </a:xfrm>
            <a:prstGeom prst="rect">
              <a:avLst/>
            </a:prstGeom>
          </p:spPr>
        </p:pic>
        <p:pic>
          <p:nvPicPr>
            <p:cNvPr id="82" name="Graphic 81" descr="Group of men with solid fill">
              <a:extLst>
                <a:ext uri="{FF2B5EF4-FFF2-40B4-BE49-F238E27FC236}">
                  <a16:creationId xmlns:a16="http://schemas.microsoft.com/office/drawing/2014/main" id="{AE571B44-CE66-4FBF-A55B-93875863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534220" y="4915962"/>
              <a:ext cx="1760160" cy="1760160"/>
            </a:xfrm>
            <a:prstGeom prst="rect">
              <a:avLst/>
            </a:prstGeom>
          </p:spPr>
        </p:pic>
        <p:pic>
          <p:nvPicPr>
            <p:cNvPr id="83" name="Graphic 82" descr="Group of men with solid fill">
              <a:extLst>
                <a:ext uri="{FF2B5EF4-FFF2-40B4-BE49-F238E27FC236}">
                  <a16:creationId xmlns:a16="http://schemas.microsoft.com/office/drawing/2014/main" id="{EAE5CE11-9EF6-486B-A291-C4ACCCCCF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299666" y="3880495"/>
              <a:ext cx="1760160" cy="1760160"/>
            </a:xfrm>
            <a:prstGeom prst="rect">
              <a:avLst/>
            </a:prstGeom>
          </p:spPr>
        </p:pic>
        <p:pic>
          <p:nvPicPr>
            <p:cNvPr id="84" name="Graphic 83" descr="Group of men with solid fill">
              <a:extLst>
                <a:ext uri="{FF2B5EF4-FFF2-40B4-BE49-F238E27FC236}">
                  <a16:creationId xmlns:a16="http://schemas.microsoft.com/office/drawing/2014/main" id="{5BAC2769-406E-4384-A0AA-6EFDC7C26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522190" y="2908125"/>
              <a:ext cx="1760160" cy="1760160"/>
            </a:xfrm>
            <a:prstGeom prst="rect">
              <a:avLst/>
            </a:prstGeom>
          </p:spPr>
        </p:pic>
        <p:pic>
          <p:nvPicPr>
            <p:cNvPr id="85" name="Graphic 84" descr="Group of men with solid fill">
              <a:extLst>
                <a:ext uri="{FF2B5EF4-FFF2-40B4-BE49-F238E27FC236}">
                  <a16:creationId xmlns:a16="http://schemas.microsoft.com/office/drawing/2014/main" id="{1F603CEC-FAB2-4B10-A160-40719C2A2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29887" y="-121905"/>
              <a:ext cx="2630132" cy="2630132"/>
            </a:xfrm>
            <a:prstGeom prst="rect">
              <a:avLst/>
            </a:prstGeom>
          </p:spPr>
        </p:pic>
        <p:pic>
          <p:nvPicPr>
            <p:cNvPr id="86" name="Graphic 85" descr="Group of men with solid fill">
              <a:extLst>
                <a:ext uri="{FF2B5EF4-FFF2-40B4-BE49-F238E27FC236}">
                  <a16:creationId xmlns:a16="http://schemas.microsoft.com/office/drawing/2014/main" id="{2B7FB6AC-7155-4C15-9126-4FC4A8512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045219" y="4915962"/>
              <a:ext cx="1760160" cy="1760160"/>
            </a:xfrm>
            <a:prstGeom prst="rect">
              <a:avLst/>
            </a:prstGeom>
          </p:spPr>
        </p:pic>
        <p:pic>
          <p:nvPicPr>
            <p:cNvPr id="87" name="Graphic 86" descr="Group of men with solid fill">
              <a:extLst>
                <a:ext uri="{FF2B5EF4-FFF2-40B4-BE49-F238E27FC236}">
                  <a16:creationId xmlns:a16="http://schemas.microsoft.com/office/drawing/2014/main" id="{8DA50093-B79E-4E0D-8D07-5ADA18B14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830754" y="3877936"/>
              <a:ext cx="1760160" cy="1760160"/>
            </a:xfrm>
            <a:prstGeom prst="rect">
              <a:avLst/>
            </a:prstGeom>
          </p:spPr>
        </p:pic>
        <p:pic>
          <p:nvPicPr>
            <p:cNvPr id="88" name="Graphic 87" descr="Group of men with solid fill">
              <a:extLst>
                <a:ext uri="{FF2B5EF4-FFF2-40B4-BE49-F238E27FC236}">
                  <a16:creationId xmlns:a16="http://schemas.microsoft.com/office/drawing/2014/main" id="{E2E8BA43-C1B5-4529-8037-2AE88B7EB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053278" y="2904836"/>
              <a:ext cx="1760160" cy="1760160"/>
            </a:xfrm>
            <a:prstGeom prst="rect">
              <a:avLst/>
            </a:prstGeom>
          </p:spPr>
        </p:pic>
        <p:pic>
          <p:nvPicPr>
            <p:cNvPr id="89" name="Graphic 88" descr="Group of men with solid fill">
              <a:extLst>
                <a:ext uri="{FF2B5EF4-FFF2-40B4-BE49-F238E27FC236}">
                  <a16:creationId xmlns:a16="http://schemas.microsoft.com/office/drawing/2014/main" id="{BD50146D-669E-43D2-9AF8-D568D00BF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584450" y="4909548"/>
              <a:ext cx="1760160" cy="1760160"/>
            </a:xfrm>
            <a:prstGeom prst="rect">
              <a:avLst/>
            </a:prstGeom>
          </p:spPr>
        </p:pic>
        <p:pic>
          <p:nvPicPr>
            <p:cNvPr id="90" name="Graphic 89" descr="Group of men with solid fill">
              <a:extLst>
                <a:ext uri="{FF2B5EF4-FFF2-40B4-BE49-F238E27FC236}">
                  <a16:creationId xmlns:a16="http://schemas.microsoft.com/office/drawing/2014/main" id="{049038E4-F83D-4D1F-BADB-3A23BC2F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369498" y="3877936"/>
              <a:ext cx="1760160" cy="1760160"/>
            </a:xfrm>
            <a:prstGeom prst="rect">
              <a:avLst/>
            </a:prstGeom>
          </p:spPr>
        </p:pic>
        <p:pic>
          <p:nvPicPr>
            <p:cNvPr id="91" name="Graphic 90" descr="Group of men with solid fill">
              <a:extLst>
                <a:ext uri="{FF2B5EF4-FFF2-40B4-BE49-F238E27FC236}">
                  <a16:creationId xmlns:a16="http://schemas.microsoft.com/office/drawing/2014/main" id="{665A42BE-5261-4156-BA05-B3800F0A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592022" y="2896305"/>
              <a:ext cx="1760160" cy="1760160"/>
            </a:xfrm>
            <a:prstGeom prst="rect">
              <a:avLst/>
            </a:prstGeom>
          </p:spPr>
        </p:pic>
        <p:pic>
          <p:nvPicPr>
            <p:cNvPr id="92" name="Graphic 91" descr="Group of men with solid fill">
              <a:extLst>
                <a:ext uri="{FF2B5EF4-FFF2-40B4-BE49-F238E27FC236}">
                  <a16:creationId xmlns:a16="http://schemas.microsoft.com/office/drawing/2014/main" id="{207F646B-813B-43AA-AFF1-C90F9B8F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28028" y="4905110"/>
              <a:ext cx="1760160" cy="1760160"/>
            </a:xfrm>
            <a:prstGeom prst="rect">
              <a:avLst/>
            </a:prstGeom>
          </p:spPr>
        </p:pic>
        <p:pic>
          <p:nvPicPr>
            <p:cNvPr id="93" name="Graphic 92" descr="Group of men with solid fill">
              <a:extLst>
                <a:ext uri="{FF2B5EF4-FFF2-40B4-BE49-F238E27FC236}">
                  <a16:creationId xmlns:a16="http://schemas.microsoft.com/office/drawing/2014/main" id="{F34575B5-1A56-47D0-B527-0AFBFDC42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586" y="3876260"/>
              <a:ext cx="1760160" cy="1760160"/>
            </a:xfrm>
            <a:prstGeom prst="rect">
              <a:avLst/>
            </a:prstGeom>
          </p:spPr>
        </p:pic>
        <p:pic>
          <p:nvPicPr>
            <p:cNvPr id="94" name="Graphic 93" descr="Group of men with solid fill">
              <a:extLst>
                <a:ext uri="{FF2B5EF4-FFF2-40B4-BE49-F238E27FC236}">
                  <a16:creationId xmlns:a16="http://schemas.microsoft.com/office/drawing/2014/main" id="{C75093C7-4BBE-4DF9-A428-0DEF1702A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38044" y="2904836"/>
              <a:ext cx="1760160" cy="1760160"/>
            </a:xfrm>
            <a:prstGeom prst="rect">
              <a:avLst/>
            </a:prstGeom>
          </p:spPr>
        </p:pic>
        <p:pic>
          <p:nvPicPr>
            <p:cNvPr id="95" name="Graphic 94" descr="Group of men with solid fill">
              <a:extLst>
                <a:ext uri="{FF2B5EF4-FFF2-40B4-BE49-F238E27FC236}">
                  <a16:creationId xmlns:a16="http://schemas.microsoft.com/office/drawing/2014/main" id="{D86466F4-1AAD-4385-BDC0-F8605357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118887" y="-121904"/>
              <a:ext cx="2643505" cy="2643505"/>
            </a:xfrm>
            <a:prstGeom prst="rect">
              <a:avLst/>
            </a:prstGeom>
          </p:spPr>
        </p:pic>
        <p:pic>
          <p:nvPicPr>
            <p:cNvPr id="96" name="Graphic 95" descr="Group of men with solid fill">
              <a:extLst>
                <a:ext uri="{FF2B5EF4-FFF2-40B4-BE49-F238E27FC236}">
                  <a16:creationId xmlns:a16="http://schemas.microsoft.com/office/drawing/2014/main" id="{F31B01E3-1265-4C91-9E9F-A9A07240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512110" y="-121905"/>
              <a:ext cx="2630132" cy="2630132"/>
            </a:xfrm>
            <a:prstGeom prst="rect">
              <a:avLst/>
            </a:prstGeom>
          </p:spPr>
        </p:pic>
        <p:pic>
          <p:nvPicPr>
            <p:cNvPr id="97" name="Graphic 96" descr="Group of men with solid fill">
              <a:extLst>
                <a:ext uri="{FF2B5EF4-FFF2-40B4-BE49-F238E27FC236}">
                  <a16:creationId xmlns:a16="http://schemas.microsoft.com/office/drawing/2014/main" id="{19C29752-370E-4F00-8FF8-F6EA3704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709737" y="-131904"/>
              <a:ext cx="2630132" cy="2630132"/>
            </a:xfrm>
            <a:prstGeom prst="rect">
              <a:avLst/>
            </a:prstGeom>
          </p:spPr>
        </p:pic>
        <p:pic>
          <p:nvPicPr>
            <p:cNvPr id="98" name="Graphic 97" descr="Group of men with solid fill">
              <a:extLst>
                <a:ext uri="{FF2B5EF4-FFF2-40B4-BE49-F238E27FC236}">
                  <a16:creationId xmlns:a16="http://schemas.microsoft.com/office/drawing/2014/main" id="{35910C36-1F9A-4197-8FE9-41DB2A3F6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017005" y="1235039"/>
              <a:ext cx="2630132" cy="2630132"/>
            </a:xfrm>
            <a:prstGeom prst="rect">
              <a:avLst/>
            </a:prstGeom>
          </p:spPr>
        </p:pic>
        <p:pic>
          <p:nvPicPr>
            <p:cNvPr id="99" name="Graphic 98" descr="Group of men with solid fill">
              <a:extLst>
                <a:ext uri="{FF2B5EF4-FFF2-40B4-BE49-F238E27FC236}">
                  <a16:creationId xmlns:a16="http://schemas.microsoft.com/office/drawing/2014/main" id="{12E2B947-A908-4C57-A540-258E5A358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91290" y="1264287"/>
              <a:ext cx="2643505" cy="2643505"/>
            </a:xfrm>
            <a:prstGeom prst="rect">
              <a:avLst/>
            </a:prstGeom>
          </p:spPr>
        </p:pic>
        <p:pic>
          <p:nvPicPr>
            <p:cNvPr id="100" name="Graphic 99" descr="Group of men with solid fill">
              <a:extLst>
                <a:ext uri="{FF2B5EF4-FFF2-40B4-BE49-F238E27FC236}">
                  <a16:creationId xmlns:a16="http://schemas.microsoft.com/office/drawing/2014/main" id="{A0385A06-2429-45DD-8721-6BB815F5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199228" y="1235039"/>
              <a:ext cx="2630132" cy="2630132"/>
            </a:xfrm>
            <a:prstGeom prst="rect">
              <a:avLst/>
            </a:prstGeom>
          </p:spPr>
        </p:pic>
        <p:pic>
          <p:nvPicPr>
            <p:cNvPr id="101" name="Graphic 100" descr="Group of men with solid fill">
              <a:extLst>
                <a:ext uri="{FF2B5EF4-FFF2-40B4-BE49-F238E27FC236}">
                  <a16:creationId xmlns:a16="http://schemas.microsoft.com/office/drawing/2014/main" id="{D8B90BD7-F990-4F73-B88B-1AA488BEC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381451" y="1324598"/>
              <a:ext cx="2630132" cy="2630132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F53D032B-4D6C-401C-96F6-3C0F79E526F9}"/>
              </a:ext>
            </a:extLst>
          </p:cNvPr>
          <p:cNvSpPr txBox="1"/>
          <p:nvPr/>
        </p:nvSpPr>
        <p:spPr>
          <a:xfrm>
            <a:off x="10008929" y="1949024"/>
            <a:ext cx="1825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</a:t>
            </a:r>
          </a:p>
          <a:p>
            <a:r>
              <a:rPr lang="en-GB" dirty="0"/>
              <a:t>exposed = 33%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CD743B-A26D-4EE4-9100-F73CE97825D5}"/>
              </a:ext>
            </a:extLst>
          </p:cNvPr>
          <p:cNvSpPr txBox="1"/>
          <p:nvPr/>
        </p:nvSpPr>
        <p:spPr>
          <a:xfrm>
            <a:off x="9976623" y="2904836"/>
            <a:ext cx="221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</a:t>
            </a:r>
          </a:p>
          <a:p>
            <a:r>
              <a:rPr lang="en-GB" dirty="0"/>
              <a:t>susceptibility = 50%</a:t>
            </a: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18AA42E6-7F41-4129-B95F-6159D4AD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994" y="6384131"/>
            <a:ext cx="431006" cy="421482"/>
          </a:xfrm>
        </p:spPr>
        <p:txBody>
          <a:bodyPr/>
          <a:lstStyle/>
          <a:p>
            <a:fld id="{E2779BB9-4BDA-BD4F-85FE-A2EABD052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6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C76E01EF-A514-413E-9827-2993B101E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26" y="390524"/>
            <a:ext cx="4221824" cy="588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4F11E6C-DECE-4580-9C01-52D2DEBAA6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779BB9-4BDA-BD4F-85FE-A2EABD052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45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3"/>
          <p:cNvSpPr txBox="1">
            <a:spLocks noChangeArrowheads="1"/>
          </p:cNvSpPr>
          <p:nvPr/>
        </p:nvSpPr>
        <p:spPr bwMode="auto">
          <a:xfrm>
            <a:off x="1997242" y="928862"/>
            <a:ext cx="82296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Ordinary Differential Equations (ODEs)</a:t>
            </a:r>
          </a:p>
          <a:p>
            <a:pPr marL="342900" indent="-34290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Change from e.g. state S to state I</a:t>
            </a:r>
          </a:p>
          <a:p>
            <a:pPr marL="800100" lvl="1" indent="-34290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Each box (compartment, state) has an equation</a:t>
            </a:r>
          </a:p>
          <a:p>
            <a:pPr marL="800100" lvl="1" indent="-34290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Each arrow (flow) has a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972542" y="4172536"/>
                <a:ext cx="2250424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𝑓𝑆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542" y="4172536"/>
                <a:ext cx="2250424" cy="910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1" name="Rectangle 7180"/>
          <p:cNvSpPr/>
          <p:nvPr/>
        </p:nvSpPr>
        <p:spPr>
          <a:xfrm>
            <a:off x="6005549" y="4202197"/>
            <a:ext cx="1091864" cy="7259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629802" y="2186627"/>
            <a:ext cx="2983832" cy="109114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29802" y="2212348"/>
            <a:ext cx="2961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RATE:</a:t>
            </a:r>
          </a:p>
          <a:p>
            <a:pPr algn="ctr"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individuals are in state S for d years then f=1/d  </a:t>
            </a:r>
          </a:p>
        </p:txBody>
      </p:sp>
      <p:sp>
        <p:nvSpPr>
          <p:cNvPr id="29" name="Oval 28"/>
          <p:cNvSpPr/>
          <p:nvPr/>
        </p:nvSpPr>
        <p:spPr>
          <a:xfrm>
            <a:off x="7026389" y="4595685"/>
            <a:ext cx="3583818" cy="117497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761390" y="4566404"/>
            <a:ext cx="2983832" cy="109114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436" name="Title 1"/>
          <p:cNvSpPr>
            <a:spLocks noGrp="1"/>
          </p:cNvSpPr>
          <p:nvPr>
            <p:ph type="title"/>
          </p:nvPr>
        </p:nvSpPr>
        <p:spPr bwMode="auto">
          <a:xfrm>
            <a:off x="431799" y="116433"/>
            <a:ext cx="11328400" cy="846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 dirty="0"/>
              <a:t>Compartmental models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101B0B-807D-4F5D-A667-EE45AE0C53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25</a:t>
            </a:fld>
            <a:endParaRPr lang="en-GB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184357" y="3631280"/>
            <a:ext cx="1614488" cy="642938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S</a:t>
            </a:r>
            <a:endParaRPr lang="en-GB" sz="1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7346157" y="3631281"/>
            <a:ext cx="1614487" cy="642937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I</a:t>
            </a:r>
            <a:endParaRPr lang="en-GB" sz="16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798846" y="3952748"/>
            <a:ext cx="25473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926138" y="3393571"/>
            <a:ext cx="622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dirty="0">
                <a:solidFill>
                  <a:prstClr val="black"/>
                </a:solidFill>
                <a:latin typeface="Calibri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036711" y="5393750"/>
                <a:ext cx="1934825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𝑓𝑆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711" y="5393750"/>
                <a:ext cx="1934825" cy="9103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69940" y="4820895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GB" dirty="0">
                <a:solidFill>
                  <a:prstClr val="black"/>
                </a:solidFill>
                <a:latin typeface="Calibri"/>
              </a:rPr>
              <a:t>what goes out of one state (-) </a:t>
            </a:r>
          </a:p>
          <a:p>
            <a:pPr algn="ctr" defTabSz="457200">
              <a:defRPr/>
            </a:pPr>
            <a:r>
              <a:rPr lang="en-GB" b="1" dirty="0">
                <a:solidFill>
                  <a:prstClr val="black"/>
                </a:solidFill>
                <a:latin typeface="Calibri"/>
              </a:rPr>
              <a:t>MUST</a:t>
            </a:r>
            <a:r>
              <a:rPr lang="en-GB" dirty="0">
                <a:solidFill>
                  <a:prstClr val="black"/>
                </a:solidFill>
                <a:latin typeface="Calibri"/>
              </a:rPr>
              <a:t> enter another (+)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22641" y="4847328"/>
            <a:ext cx="34623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rate is always multiplied by the number in the compartment it leaves at time (t)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112042" y="2990429"/>
            <a:ext cx="711042" cy="4681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745222" y="5000126"/>
            <a:ext cx="1366820" cy="14998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85280" y="5150114"/>
            <a:ext cx="1140859" cy="50743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Arrow Connector 7176"/>
          <p:cNvCxnSpPr/>
          <p:nvPr/>
        </p:nvCxnSpPr>
        <p:spPr>
          <a:xfrm flipH="1" flipV="1">
            <a:off x="6363475" y="4820896"/>
            <a:ext cx="733939" cy="26201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966195" y="5525495"/>
            <a:ext cx="874290" cy="7259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0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1" grpId="0" animBg="1"/>
      <p:bldP spid="7181" grpId="1" animBg="1"/>
      <p:bldP spid="30" grpId="0" animBg="1"/>
      <p:bldP spid="16" grpId="0"/>
      <p:bldP spid="29" grpId="0" animBg="1"/>
      <p:bldP spid="13" grpId="0" animBg="1"/>
      <p:bldP spid="5" grpId="0" animBg="1"/>
      <p:bldP spid="6" grpId="0" animBg="1"/>
      <p:bldP spid="4" grpId="0"/>
      <p:bldP spid="9" grpId="0"/>
      <p:bldP spid="10" grpId="0"/>
      <p:bldP spid="14" grpId="0"/>
      <p:bldP spid="52" grpId="0" animBg="1"/>
      <p:bldP spid="5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77D3-8550-445E-88E3-642EEC4B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Compartmental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79EB-4DCB-4129-8472-5DA93F2E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457200">
              <a:spcBef>
                <a:spcPct val="20000"/>
              </a:spcBef>
              <a:buNone/>
              <a:defRPr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604020202020204" pitchFamily="34" charset="0"/>
              </a:rPr>
              <a:t>Each </a:t>
            </a:r>
            <a:r>
              <a:rPr lang="en-GB" sz="2400" b="1" dirty="0">
                <a:solidFill>
                  <a:schemeClr val="tx1"/>
                </a:solidFill>
                <a:latin typeface="Arial Nova Light" panose="020B0604020202020204" pitchFamily="34" charset="0"/>
              </a:rPr>
              <a:t>compartment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604020202020204" pitchFamily="34" charset="0"/>
              </a:rPr>
              <a:t> (box) is a disease/infection </a:t>
            </a:r>
            <a:r>
              <a:rPr lang="en-GB" sz="2400" b="1" dirty="0">
                <a:solidFill>
                  <a:schemeClr val="tx1"/>
                </a:solidFill>
                <a:latin typeface="Arial Nova Light" panose="020B0604020202020204" pitchFamily="34" charset="0"/>
              </a:rPr>
              <a:t>state</a:t>
            </a:r>
          </a:p>
          <a:p>
            <a:pPr marL="0" indent="0" defTabSz="457200">
              <a:spcBef>
                <a:spcPct val="20000"/>
              </a:spcBef>
              <a:buNone/>
              <a:defRPr/>
            </a:pPr>
            <a:endParaRPr lang="en-GB" sz="2800" dirty="0">
              <a:solidFill>
                <a:prstClr val="black"/>
              </a:solidFill>
            </a:endParaRPr>
          </a:p>
          <a:p>
            <a:pPr marL="0" indent="0" defTabSz="457200">
              <a:spcBef>
                <a:spcPct val="20000"/>
              </a:spcBef>
              <a:buNone/>
              <a:defRPr/>
            </a:pPr>
            <a:endParaRPr lang="en-GB" sz="2800" dirty="0">
              <a:solidFill>
                <a:prstClr val="black"/>
              </a:solidFill>
            </a:endParaRPr>
          </a:p>
          <a:p>
            <a:pPr marL="0" indent="0" defTabSz="457200">
              <a:spcBef>
                <a:spcPct val="20000"/>
              </a:spcBef>
              <a:buNone/>
              <a:defRPr/>
            </a:pPr>
            <a:endParaRPr lang="en-GB" sz="2800" dirty="0">
              <a:solidFill>
                <a:prstClr val="black"/>
              </a:solidFill>
            </a:endParaRPr>
          </a:p>
          <a:p>
            <a:pPr marL="0" indent="0" algn="just" defTabSz="457200">
              <a:spcBef>
                <a:spcPct val="20000"/>
              </a:spcBef>
              <a:buNone/>
              <a:defRPr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604020202020204" pitchFamily="34" charset="0"/>
              </a:rPr>
              <a:t>Each </a:t>
            </a:r>
            <a:r>
              <a:rPr lang="en-GB" sz="2400" b="1" dirty="0">
                <a:solidFill>
                  <a:schemeClr val="tx1"/>
                </a:solidFill>
                <a:latin typeface="Arial Nova Light" panose="020B0604020202020204" pitchFamily="34" charset="0"/>
              </a:rPr>
              <a:t>arrow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604020202020204" pitchFamily="34" charset="0"/>
              </a:rPr>
              <a:t> is a </a:t>
            </a:r>
            <a:r>
              <a:rPr lang="en-GB" sz="2400" b="1" dirty="0">
                <a:solidFill>
                  <a:schemeClr val="tx1"/>
                </a:solidFill>
                <a:latin typeface="Arial Nova Light" panose="020B0604020202020204" pitchFamily="34" charset="0"/>
              </a:rPr>
              <a:t>flow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604020202020204" pitchFamily="34" charset="0"/>
              </a:rPr>
              <a:t> (</a:t>
            </a:r>
            <a:r>
              <a:rPr lang="en-GB" sz="2400" i="1" u="sng" dirty="0">
                <a:solidFill>
                  <a:schemeClr val="tx1"/>
                </a:solidFill>
                <a:latin typeface="Arial Nova Light" panose="020B0604020202020204" pitchFamily="34" charset="0"/>
              </a:rPr>
              <a:t>rate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604020202020204" pitchFamily="34" charset="0"/>
              </a:rPr>
              <a:t>) between two compartments (</a:t>
            </a:r>
            <a:r>
              <a:rPr lang="en-GB" sz="2400" i="1" u="sng" dirty="0">
                <a:solidFill>
                  <a:schemeClr val="tx1"/>
                </a:solidFill>
                <a:latin typeface="Arial Nova Light" panose="020B0604020202020204" pitchFamily="34" charset="0"/>
              </a:rPr>
              <a:t>directional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604020202020204" pitchFamily="34" charset="0"/>
              </a:rPr>
              <a:t>) and specifies the  </a:t>
            </a:r>
            <a:r>
              <a:rPr lang="en-GB" sz="2400" i="1" u="sng" dirty="0">
                <a:solidFill>
                  <a:schemeClr val="tx1"/>
                </a:solidFill>
                <a:latin typeface="Arial Nova Light" panose="020B0604020202020204" pitchFamily="34" charset="0"/>
              </a:rPr>
              <a:t>speed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604020202020204" pitchFamily="34" charset="0"/>
              </a:rPr>
              <a:t> at which a transition between compartments occurs. </a:t>
            </a:r>
          </a:p>
          <a:p>
            <a:endParaRPr lang="en-GB" dirty="0"/>
          </a:p>
          <a:p>
            <a:pPr marL="0" lvl="0" indent="0" defTabSz="457200">
              <a:spcBef>
                <a:spcPct val="20000"/>
              </a:spcBef>
              <a:buNone/>
              <a:defRPr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604020202020204" pitchFamily="34" charset="0"/>
              </a:rPr>
              <a:t>Described by a system of </a:t>
            </a:r>
            <a:r>
              <a:rPr lang="en-GB" sz="2400" b="1" dirty="0">
                <a:solidFill>
                  <a:schemeClr val="tx1"/>
                </a:solidFill>
                <a:latin typeface="Arial Nova Light" panose="020B0604020202020204" pitchFamily="34" charset="0"/>
              </a:rPr>
              <a:t>Ordinary Differential Equations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604020202020204" pitchFamily="34" charset="0"/>
              </a:rPr>
              <a:t>(ODEs)</a:t>
            </a:r>
          </a:p>
          <a:p>
            <a:pPr marL="0" lvl="0" indent="0" defTabSz="457200">
              <a:spcBef>
                <a:spcPct val="20000"/>
              </a:spcBef>
              <a:buNone/>
              <a:defRPr/>
            </a:pPr>
            <a:endParaRPr lang="en-GB" sz="2800" dirty="0">
              <a:solidFill>
                <a:prstClr val="black"/>
              </a:solidFill>
            </a:endParaRP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95909D-88AB-4F73-9CD5-40D232FA26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52CF7BD0-B8B5-4FD1-B667-C9EC0A5E21A2}" type="slidenum">
              <a:rPr lang="en-US" smtClean="0"/>
              <a:t>26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967133-B498-4EEA-A44C-AF1659F967A2}"/>
              </a:ext>
            </a:extLst>
          </p:cNvPr>
          <p:cNvGrpSpPr/>
          <p:nvPr/>
        </p:nvGrpSpPr>
        <p:grpSpPr>
          <a:xfrm>
            <a:off x="3832934" y="2188556"/>
            <a:ext cx="4526130" cy="849312"/>
            <a:chOff x="3184357" y="3867679"/>
            <a:chExt cx="4526130" cy="849312"/>
          </a:xfrm>
        </p:grpSpPr>
        <p:sp>
          <p:nvSpPr>
            <p:cNvPr id="4" name="Rectangle 13">
              <a:extLst>
                <a:ext uri="{FF2B5EF4-FFF2-40B4-BE49-F238E27FC236}">
                  <a16:creationId xmlns:a16="http://schemas.microsoft.com/office/drawing/2014/main" id="{AE507676-F8BA-4E3D-8CA1-9BF5100F9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357" y="4069430"/>
              <a:ext cx="1614488" cy="642938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Rectangle 14">
              <a:extLst>
                <a:ext uri="{FF2B5EF4-FFF2-40B4-BE49-F238E27FC236}">
                  <a16:creationId xmlns:a16="http://schemas.microsoft.com/office/drawing/2014/main" id="{A4C40EF9-950D-429C-9E94-4898458C8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074054"/>
              <a:ext cx="1614487" cy="642937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43DD1CF-3F38-4ACC-80D9-017145A36389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798845" y="4390899"/>
              <a:ext cx="1297155" cy="46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429B14-70CF-4F42-B47C-A6DF68B87487}"/>
                </a:ext>
              </a:extLst>
            </p:cNvPr>
            <p:cNvSpPr txBox="1"/>
            <p:nvPr/>
          </p:nvSpPr>
          <p:spPr>
            <a:xfrm>
              <a:off x="5002306" y="3867679"/>
              <a:ext cx="9150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7560D9-3574-4F5E-BD88-882F55435227}"/>
                  </a:ext>
                </a:extLst>
              </p:cNvPr>
              <p:cNvSpPr/>
              <p:nvPr/>
            </p:nvSpPr>
            <p:spPr>
              <a:xfrm>
                <a:off x="2772749" y="5056927"/>
                <a:ext cx="6646499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𝑟𝑎𝑡𝑒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𝑜𝑢𝑡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𝑠𝑒𝑙𝑓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𝑟𝑎𝑡𝑒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∗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𝑜𝑟𝑖𝑔𝑖𝑛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7560D9-3574-4F5E-BD88-882F55435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749" y="5056927"/>
                <a:ext cx="6646499" cy="9103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5B8B1A6-D79E-42DD-A5A7-45B7091AF38B}"/>
              </a:ext>
            </a:extLst>
          </p:cNvPr>
          <p:cNvSpPr txBox="1"/>
          <p:nvPr/>
        </p:nvSpPr>
        <p:spPr>
          <a:xfrm>
            <a:off x="4697506" y="5004440"/>
            <a:ext cx="65442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B2389-A7EC-45D9-BB2E-6A71E5A491FA}"/>
              </a:ext>
            </a:extLst>
          </p:cNvPr>
          <p:cNvSpPr txBox="1"/>
          <p:nvPr/>
        </p:nvSpPr>
        <p:spPr>
          <a:xfrm>
            <a:off x="5764306" y="5004440"/>
            <a:ext cx="46616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1DC72D-7CD5-4D54-9706-1CBED4EC29DE}"/>
              </a:ext>
            </a:extLst>
          </p:cNvPr>
          <p:cNvSpPr txBox="1"/>
          <p:nvPr/>
        </p:nvSpPr>
        <p:spPr>
          <a:xfrm>
            <a:off x="7053396" y="5004440"/>
            <a:ext cx="46616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568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xfrm>
            <a:off x="323851" y="113914"/>
            <a:ext cx="11328400" cy="846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 dirty="0"/>
              <a:t>Example: The </a:t>
            </a:r>
            <a:r>
              <a:rPr lang="en-GB" altLang="en-US" b="1" dirty="0"/>
              <a:t>SIRS</a:t>
            </a:r>
            <a:r>
              <a:rPr lang="en-GB" altLang="en-US" dirty="0"/>
              <a:t> model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D2787-292A-4CC2-98BF-ED06A90E71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27</a:t>
            </a:fld>
            <a:endParaRPr lang="en-GB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1981200" y="2883485"/>
            <a:ext cx="1614488" cy="642937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S</a:t>
            </a:r>
            <a:r>
              <a:rPr lang="en-GB" sz="1600" dirty="0">
                <a:solidFill>
                  <a:prstClr val="white"/>
                </a:solidFill>
                <a:latin typeface="Calibri"/>
              </a:rPr>
              <a:t>usceptible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230814" y="2888246"/>
            <a:ext cx="1614487" cy="642938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I</a:t>
            </a:r>
            <a:r>
              <a:rPr lang="en-GB" sz="1600" dirty="0">
                <a:solidFill>
                  <a:prstClr val="white"/>
                </a:solidFill>
                <a:latin typeface="Calibri"/>
              </a:rPr>
              <a:t>nfectious</a:t>
            </a: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8477250" y="2878721"/>
            <a:ext cx="1614488" cy="642938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>
                <a:solidFill>
                  <a:prstClr val="white"/>
                </a:solidFill>
                <a:latin typeface="Calibri"/>
              </a:rPr>
              <a:t>R</a:t>
            </a:r>
            <a:r>
              <a:rPr lang="en-GB" sz="1600">
                <a:solidFill>
                  <a:prstClr val="white"/>
                </a:solidFill>
                <a:latin typeface="Calibri"/>
              </a:rPr>
              <a:t>ecovered</a:t>
            </a:r>
          </a:p>
        </p:txBody>
      </p:sp>
      <p:sp>
        <p:nvSpPr>
          <p:cNvPr id="7176" name="Rectangle 3"/>
          <p:cNvSpPr txBox="1">
            <a:spLocks noChangeArrowheads="1"/>
          </p:cNvSpPr>
          <p:nvPr/>
        </p:nvSpPr>
        <p:spPr bwMode="auto">
          <a:xfrm>
            <a:off x="323851" y="937482"/>
            <a:ext cx="11715750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Has three states so has three equations</a:t>
            </a:r>
          </a:p>
          <a:p>
            <a:pPr marL="342900" indent="-34290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Calibri"/>
              </a:rPr>
              <a:t>The rate at which susceptible individuals become infected is </a:t>
            </a:r>
            <a:r>
              <a:rPr lang="en-GB" sz="2400" b="1" dirty="0">
                <a:solidFill>
                  <a:prstClr val="black"/>
                </a:solidFill>
                <a:latin typeface="Calibri"/>
              </a:rPr>
              <a:t>special</a:t>
            </a:r>
            <a:r>
              <a:rPr lang="en-GB" sz="2400" dirty="0">
                <a:solidFill>
                  <a:prstClr val="black"/>
                </a:solidFill>
                <a:latin typeface="Calibri"/>
              </a:rPr>
              <a:t> because it depends on the proportion of the population that is infected per unit time </a:t>
            </a:r>
            <a:r>
              <a:rPr lang="en-GB" sz="2400" dirty="0">
                <a:solidFill>
                  <a:srgbClr val="00B050"/>
                </a:solidFill>
                <a:latin typeface="Calibri"/>
              </a:rPr>
              <a:t>(I(t)/N) </a:t>
            </a:r>
            <a:r>
              <a:rPr lang="en-GB" sz="2400" b="1" dirty="0">
                <a:solidFill>
                  <a:prstClr val="black"/>
                </a:solidFill>
                <a:latin typeface="Calibri"/>
              </a:rPr>
              <a:t>= a dynamic transmission model!</a:t>
            </a:r>
            <a:endParaRPr lang="en-GB" sz="2000" b="1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214890" y="3617284"/>
                <a:ext cx="4394152" cy="2339102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:r>
                  <a:rPr lang="en-US" sz="1600" b="1" dirty="0">
                    <a:solidFill>
                      <a:prstClr val="black"/>
                    </a:solidFill>
                    <a:latin typeface="Arial" charset="0"/>
                  </a:rPr>
                  <a:t>Model Parameters</a:t>
                </a:r>
              </a:p>
              <a:p>
                <a:pPr defTabSz="45720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N  =  population size</a:t>
                </a:r>
              </a:p>
              <a:p>
                <a:pPr defTabSz="457200">
                  <a:defRPr/>
                </a:pPr>
                <a:r>
                  <a:rPr lang="en-GB" sz="1600" dirty="0">
                    <a:solidFill>
                      <a:prstClr val="black"/>
                    </a:solidFill>
                    <a:latin typeface="Arial" charset="0"/>
                  </a:rPr>
                  <a:t>p   = probability of infection </a:t>
                </a:r>
              </a:p>
              <a:p>
                <a:pPr defTabSz="457200">
                  <a:defRPr/>
                </a:pPr>
                <a:r>
                  <a:rPr lang="en-GB" sz="1600" dirty="0">
                    <a:solidFill>
                      <a:prstClr val="black"/>
                    </a:solidFill>
                    <a:latin typeface="Arial" charset="0"/>
                  </a:rPr>
                  <a:t>        given contact with an infectious individual</a:t>
                </a:r>
                <a:endParaRPr lang="en-US" sz="1600" dirty="0">
                  <a:solidFill>
                    <a:prstClr val="black"/>
                  </a:solidFill>
                  <a:latin typeface="Arial" charset="0"/>
                </a:endParaRPr>
              </a:p>
              <a:p>
                <a:pPr defTabSz="457200">
                  <a:defRPr/>
                </a:pPr>
                <a:r>
                  <a:rPr lang="en-GB" sz="1600" dirty="0">
                    <a:solidFill>
                      <a:prstClr val="black"/>
                    </a:solidFill>
                    <a:latin typeface="Arial" charset="0"/>
                  </a:rPr>
                  <a:t>c   = number of contacts per unit time</a:t>
                </a:r>
              </a:p>
              <a:p>
                <a:pPr defTabSz="457200">
                  <a:defRPr/>
                </a:pPr>
                <a:r>
                  <a:rPr lang="nl-NL" sz="1600" i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β  </a:t>
                </a:r>
                <a:r>
                  <a:rPr lang="nl-NL" sz="16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 = transmission </a:t>
                </a:r>
                <a:r>
                  <a:rPr lang="nl-NL" sz="1600" dirty="0" err="1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rate</a:t>
                </a:r>
                <a:r>
                  <a:rPr lang="nl-NL" sz="16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 (p*c)</a:t>
                </a:r>
                <a:endParaRPr lang="en-US" sz="16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defTabSz="457200">
                  <a:defRPr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   = 1 / duration of infection</a:t>
                </a:r>
              </a:p>
              <a:p>
                <a:pPr defTabSz="457200">
                  <a:defRPr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  = 1/ duration of immunity</a:t>
                </a:r>
              </a:p>
              <a:p>
                <a:pPr defTabSz="45720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R</a:t>
                </a:r>
                <a:r>
                  <a:rPr lang="en-US" sz="1600" baseline="-25000" dirty="0">
                    <a:solidFill>
                      <a:prstClr val="black"/>
                    </a:solidFill>
                    <a:latin typeface="Arial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  = </a:t>
                </a:r>
                <a:r>
                  <a:rPr lang="nl-NL" sz="16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β</a:t>
                </a:r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 /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  OR </a:t>
                </a:r>
                <a:r>
                  <a:rPr lang="nl-NL" sz="16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β</a:t>
                </a:r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*duration of infection</a:t>
                </a: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890" y="3617284"/>
                <a:ext cx="4394152" cy="2339102"/>
              </a:xfrm>
              <a:prstGeom prst="rect">
                <a:avLst/>
              </a:prstGeom>
              <a:blipFill>
                <a:blip r:embed="rId3"/>
                <a:stretch>
                  <a:fillRect l="-413" b="-25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186363" y="2086049"/>
            <a:ext cx="173637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r>
              <a:rPr lang="en-US" altLang="en-US" dirty="0">
                <a:solidFill>
                  <a:prstClr val="black"/>
                </a:solidFill>
                <a:latin typeface="Calibri"/>
              </a:rPr>
              <a:t>loss of immunity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595689" y="3207396"/>
            <a:ext cx="1646405" cy="4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45301" y="3175446"/>
            <a:ext cx="1646405" cy="4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urved Connector 3"/>
          <p:cNvCxnSpPr>
            <a:stCxn id="7" idx="0"/>
            <a:endCxn id="5" idx="0"/>
          </p:cNvCxnSpPr>
          <p:nvPr/>
        </p:nvCxnSpPr>
        <p:spPr>
          <a:xfrm rot="16200000" flipH="1" flipV="1">
            <a:off x="6034088" y="-366923"/>
            <a:ext cx="4763" cy="6496050"/>
          </a:xfrm>
          <a:prstGeom prst="curvedConnector3">
            <a:avLst>
              <a:gd name="adj1" fmla="val -9851648"/>
            </a:avLst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85937" y="2878720"/>
            <a:ext cx="150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transmission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05650" y="2830858"/>
            <a:ext cx="150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037807" y="4138895"/>
                <a:ext cx="2961708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𝜆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)+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𝑤𝑅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807" y="4138895"/>
                <a:ext cx="2961708" cy="676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037808" y="4966301"/>
                <a:ext cx="2353465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𝜆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 −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𝑣𝐼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808" y="4966301"/>
                <a:ext cx="2353465" cy="676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981200" y="5699726"/>
                <a:ext cx="2499852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𝑣𝐼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 −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𝜔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699726"/>
                <a:ext cx="2499852" cy="676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77326" y="3658245"/>
                <a:ext cx="261274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𝜆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00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nl-NL" sz="2000" i="1" dirty="0">
                          <a:solidFill>
                            <a:prstClr val="black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m:t>β</m:t>
                      </m:r>
                      <m:f>
                        <m:fPr>
                          <m:type m:val="lin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𝐼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326" y="3658245"/>
                <a:ext cx="2612749" cy="400110"/>
              </a:xfrm>
              <a:prstGeom prst="rect">
                <a:avLst/>
              </a:prstGeom>
              <a:blipFill>
                <a:blip r:embed="rId7"/>
                <a:stretch>
                  <a:fillRect t="-116667" r="-6308" b="-17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217069" y="3242092"/>
                <a:ext cx="1500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(t)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69" y="3242092"/>
                <a:ext cx="1500438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903787" y="3202386"/>
                <a:ext cx="1500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87" y="3202386"/>
                <a:ext cx="15004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45781" y="2388899"/>
                <a:ext cx="1500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81" y="2388899"/>
                <a:ext cx="150043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749195" y="4225418"/>
            <a:ext cx="2250320" cy="459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16868" y="5145007"/>
            <a:ext cx="1625783" cy="459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88444" y="5812391"/>
            <a:ext cx="1805505" cy="459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335806" y="3665888"/>
                <a:ext cx="2763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prstClr val="black"/>
                          </a:solidFill>
                          <a:latin typeface="Cambria Math" charset="0"/>
                        </a:rPr>
                        <m:t>the</m:t>
                      </m:r>
                      <m:r>
                        <a:rPr lang="en-US" sz="2000">
                          <a:solidFill>
                            <a:prstClr val="black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prstClr val="black"/>
                          </a:solidFill>
                          <a:latin typeface="Cambria Math" charset="0"/>
                        </a:rPr>
                        <m:t>force</m:t>
                      </m:r>
                      <m:r>
                        <a:rPr lang="en-US" sz="2000">
                          <a:solidFill>
                            <a:prstClr val="black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prstClr val="black"/>
                          </a:solidFill>
                          <a:latin typeface="Cambria Math" charset="0"/>
                        </a:rPr>
                        <m:t>of</m:t>
                      </m:r>
                      <m:r>
                        <a:rPr lang="en-US" sz="2000">
                          <a:solidFill>
                            <a:prstClr val="black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prstClr val="black"/>
                          </a:solidFill>
                          <a:latin typeface="Cambria Math" charset="0"/>
                        </a:rPr>
                        <m:t>infection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806" y="3665888"/>
                <a:ext cx="276300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56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62" grpId="0" animBg="1"/>
      <p:bldP spid="34" grpId="0"/>
      <p:bldP spid="14" grpId="0"/>
      <p:bldP spid="30" grpId="0"/>
      <p:bldP spid="32" grpId="0"/>
      <p:bldP spid="33" grpId="0"/>
      <p:bldP spid="37" grpId="0"/>
      <p:bldP spid="21" grpId="0"/>
      <p:bldP spid="39" grpId="0"/>
      <p:bldP spid="40" grpId="0"/>
      <p:bldP spid="41" grpId="0"/>
      <p:bldP spid="23" grpId="0" animBg="1"/>
      <p:bldP spid="23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Transmission rate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sz="2800" b="1" i="1" dirty="0">
                        <a:solidFill>
                          <a:schemeClr val="tx1"/>
                        </a:solidFill>
                        <a:ea typeface="Arial" charset="0"/>
                        <a:cs typeface="Arial" charset="0"/>
                      </a:rPr>
                      <m:t>β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) </a:t>
                </a:r>
                <a:r>
                  <a:rPr lang="en-US" sz="2800" b="1" dirty="0"/>
                  <a:t>=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effective contact rate, i.e. </a:t>
                </a:r>
                <a:r>
                  <a:rPr lang="en-GB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average number of new infections from an infectious individual per unit time. </a:t>
                </a:r>
              </a:p>
              <a:p>
                <a:pPr marL="0" indent="0" algn="ctr">
                  <a:buNone/>
                </a:pPr>
                <a:endParaRPr lang="en-US" sz="280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/D </a:t>
                </a:r>
              </a:p>
              <a:p>
                <a:pPr marL="0" indent="0" algn="ctr">
                  <a:buNone/>
                </a:pP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or</a:t>
                </a:r>
                <a:r>
                  <a:rPr lang="en-US" sz="2800" dirty="0"/>
                  <a:t>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𝜐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2800" dirty="0"/>
                  <a:t>(where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𝜐</m:t>
                    </m:r>
                  </m:oMath>
                </a14:m>
                <a:r>
                  <a:rPr lang="en-US" sz="2800" dirty="0"/>
                  <a:t> = 1/D)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07" t="-3347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E4975-0ECF-441A-AE4F-61CC5A0BF0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700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Force of </a:t>
            </a:r>
            <a:r>
              <a:rPr lang="nl-NL" dirty="0" err="1"/>
              <a:t>infection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nl-NL" sz="2800" b="1" dirty="0">
                    <a:solidFill>
                      <a:schemeClr val="tx1"/>
                    </a:solidFill>
                  </a:rPr>
                  <a:t>Force of </a:t>
                </a:r>
                <a:r>
                  <a:rPr lang="nl-NL" sz="2800" b="1" dirty="0" err="1">
                    <a:solidFill>
                      <a:schemeClr val="tx1"/>
                    </a:solidFill>
                  </a:rPr>
                  <a:t>infection</a:t>
                </a:r>
                <a:r>
                  <a:rPr lang="nl-NL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charset="0"/>
                      </a:rPr>
                      <m:t>𝝀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nl-NL" sz="2800" b="1" dirty="0">
                    <a:solidFill>
                      <a:schemeClr val="tx1"/>
                    </a:solidFill>
                  </a:rPr>
                  <a:t> </a:t>
                </a:r>
                <a:r>
                  <a:rPr lang="nl-NL" sz="2800" b="1" dirty="0"/>
                  <a:t>= </a:t>
                </a:r>
                <a:r>
                  <a:rPr lang="nl-NL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</a:t>
                </a:r>
                <a:r>
                  <a:rPr lang="nl-NL" sz="2800" b="1" dirty="0">
                    <a:solidFill>
                      <a:schemeClr val="tx1"/>
                    </a:solidFill>
                  </a:rPr>
                  <a:t>rate</a:t>
                </a:r>
                <a:r>
                  <a:rPr lang="nl-NL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at which susceptible individuals are </a:t>
                </a:r>
                <a:r>
                  <a:rPr lang="nl-NL" sz="2800" b="1" dirty="0">
                    <a:solidFill>
                      <a:schemeClr val="tx1"/>
                    </a:solidFill>
                  </a:rPr>
                  <a:t>infected</a:t>
                </a:r>
                <a:r>
                  <a:rPr lang="nl-NL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per </a:t>
                </a:r>
                <a:r>
                  <a:rPr lang="nl-NL" sz="2800" b="1" dirty="0">
                    <a:solidFill>
                      <a:schemeClr val="tx1"/>
                    </a:solidFill>
                  </a:rPr>
                  <a:t>unit time</a:t>
                </a:r>
                <a:r>
                  <a:rPr lang="nl-NL" sz="2800" b="1" dirty="0"/>
                  <a:t>.</a:t>
                </a:r>
              </a:p>
              <a:p>
                <a:pPr marL="457200" lvl="1" indent="0">
                  <a:buNone/>
                </a:pPr>
                <a:endParaRPr lang="en-US" sz="280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endParaRPr lang="en-GB" sz="280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𝜆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80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nl-NL" sz="2800" i="1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m:t>β</m:t>
                      </m:r>
                      <m:f>
                        <m:fPr>
                          <m:type m:val="li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nl-NL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nl-NL" sz="2800" b="1" dirty="0"/>
              </a:p>
              <a:p>
                <a:pPr marL="0" indent="0">
                  <a:buNone/>
                </a:pPr>
                <a:r>
                  <a:rPr lang="nl-NL" sz="2800" b="1" dirty="0"/>
                  <a:t>	</a:t>
                </a:r>
                <a:r>
                  <a:rPr lang="nl-NL" sz="2800" b="1" dirty="0">
                    <a:solidFill>
                      <a:schemeClr val="tx1"/>
                    </a:solidFill>
                  </a:rPr>
                  <a:t>Incidence</a:t>
                </a:r>
                <a:r>
                  <a:rPr lang="nl-NL" sz="2800" b="1" dirty="0"/>
                  <a:t> – </a:t>
                </a:r>
                <a:r>
                  <a:rPr lang="nl-NL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number of </a:t>
                </a:r>
                <a:r>
                  <a:rPr lang="nl-NL" sz="2800" b="1" dirty="0">
                    <a:solidFill>
                      <a:schemeClr val="tx1"/>
                    </a:solidFill>
                  </a:rPr>
                  <a:t>new infections</a:t>
                </a:r>
                <a:r>
                  <a:rPr lang="nl-NL" sz="2800" b="1" dirty="0"/>
                  <a:t> </a:t>
                </a:r>
                <a:r>
                  <a:rPr lang="nl-NL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 </a:t>
                </a:r>
                <a:r>
                  <a:rPr lang="nl-NL" sz="2800" b="1" dirty="0">
                    <a:solidFill>
                      <a:schemeClr val="tx1"/>
                    </a:solidFill>
                  </a:rPr>
                  <a:t>unit time</a:t>
                </a:r>
                <a:r>
                  <a:rPr lang="nl-NL" sz="2800" b="1" dirty="0"/>
                  <a:t>.</a:t>
                </a:r>
              </a:p>
              <a:p>
                <a:pPr marL="0" indent="0">
                  <a:buNone/>
                </a:pPr>
                <a:endParaRPr lang="nl-NL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nl-NL" sz="2800" dirty="0">
                  <a:solidFill>
                    <a:schemeClr val="tx1"/>
                  </a:solidFill>
                </a:endParaRPr>
              </a:p>
              <a:p>
                <a:pPr lvl="1"/>
                <a:endParaRPr lang="nl-NL" sz="2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6130-9801-488B-963B-52A45E35E7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43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2CFF5739-6047-4C72-A10F-5E84BCFF316E}"/>
              </a:ext>
            </a:extLst>
          </p:cNvPr>
          <p:cNvGrpSpPr/>
          <p:nvPr/>
        </p:nvGrpSpPr>
        <p:grpSpPr>
          <a:xfrm>
            <a:off x="1604543" y="464457"/>
            <a:ext cx="8982914" cy="5036431"/>
            <a:chOff x="1770743" y="522514"/>
            <a:chExt cx="8982914" cy="503643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847DE3-C41D-4001-AA4D-00164E1F0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232553"/>
              <a:ext cx="0" cy="1364605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FBFC5C-6198-4904-AEE4-F2CCFD285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3628" y="2232553"/>
              <a:ext cx="0" cy="1364605"/>
            </a:xfrm>
            <a:prstGeom prst="straightConnector1">
              <a:avLst/>
            </a:prstGeom>
            <a:ln w="3810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06B5588-D574-4911-9895-4A01319AC6D4}"/>
                </a:ext>
              </a:extLst>
            </p:cNvPr>
            <p:cNvGrpSpPr/>
            <p:nvPr/>
          </p:nvGrpSpPr>
          <p:grpSpPr>
            <a:xfrm>
              <a:off x="1770743" y="522514"/>
              <a:ext cx="8982914" cy="5036431"/>
              <a:chOff x="1770743" y="522514"/>
              <a:chExt cx="8982914" cy="503643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F082E79-F0BF-458A-955C-5ADB07DB9987}"/>
                  </a:ext>
                </a:extLst>
              </p:cNvPr>
              <p:cNvGrpSpPr/>
              <p:nvPr/>
            </p:nvGrpSpPr>
            <p:grpSpPr>
              <a:xfrm>
                <a:off x="1770743" y="522514"/>
                <a:ext cx="8982914" cy="5036431"/>
                <a:chOff x="972043" y="217714"/>
                <a:chExt cx="10289614" cy="57476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30FC4AE8-CA76-4B35-976F-D8E184E6CE4E}"/>
                    </a:ext>
                  </a:extLst>
                </p:cNvPr>
                <p:cNvSpPr/>
                <p:nvPr/>
              </p:nvSpPr>
              <p:spPr>
                <a:xfrm>
                  <a:off x="4238171" y="217714"/>
                  <a:ext cx="3715658" cy="5747631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" name="Double Bracket 5">
                  <a:extLst>
                    <a:ext uri="{FF2B5EF4-FFF2-40B4-BE49-F238E27FC236}">
                      <a16:creationId xmlns:a16="http://schemas.microsoft.com/office/drawing/2014/main" id="{3E4F3DF1-84CA-4289-AD9A-0C0363AD5920}"/>
                    </a:ext>
                  </a:extLst>
                </p:cNvPr>
                <p:cNvSpPr/>
                <p:nvPr/>
              </p:nvSpPr>
              <p:spPr>
                <a:xfrm>
                  <a:off x="972043" y="2161983"/>
                  <a:ext cx="2374418" cy="1557302"/>
                </a:xfrm>
                <a:prstGeom prst="bracketPai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spcFirstLastPara="0" vert="horz" wrap="square" lIns="158627" tIns="158627" rIns="158627" bIns="158627" numCol="1" spcCol="1270" anchor="ctr" anchorCtr="0">
                  <a:noAutofit/>
                </a:bodyPr>
                <a:lstStyle/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2500" kern="1200" dirty="0">
                      <a:solidFill>
                        <a:schemeClr val="bg1"/>
                      </a:solidFill>
                    </a:rPr>
                    <a:t>Defining the problem</a:t>
                  </a:r>
                </a:p>
              </p:txBody>
            </p:sp>
            <p:sp>
              <p:nvSpPr>
                <p:cNvPr id="8" name="Double Bracket 7">
                  <a:extLst>
                    <a:ext uri="{FF2B5EF4-FFF2-40B4-BE49-F238E27FC236}">
                      <a16:creationId xmlns:a16="http://schemas.microsoft.com/office/drawing/2014/main" id="{E04CF7EC-FC4A-44AA-904B-C989474E9D09}"/>
                    </a:ext>
                  </a:extLst>
                </p:cNvPr>
                <p:cNvSpPr/>
                <p:nvPr/>
              </p:nvSpPr>
              <p:spPr>
                <a:xfrm>
                  <a:off x="4929641" y="3719285"/>
                  <a:ext cx="2374418" cy="1436215"/>
                </a:xfrm>
                <a:prstGeom prst="bracketPair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0" vert="horz" wrap="square" lIns="158627" tIns="158627" rIns="158627" bIns="158627" numCol="1" spcCol="1270" anchor="ctr" anchorCtr="0">
                  <a:noAutofit/>
                </a:bodyPr>
                <a:lstStyle/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2500" kern="1200" dirty="0">
                      <a:solidFill>
                        <a:schemeClr val="bg1"/>
                      </a:solidFill>
                    </a:rPr>
                    <a:t>Defining variables</a:t>
                  </a:r>
                </a:p>
              </p:txBody>
            </p:sp>
            <p:sp>
              <p:nvSpPr>
                <p:cNvPr id="10" name="Double Bracket 9">
                  <a:extLst>
                    <a:ext uri="{FF2B5EF4-FFF2-40B4-BE49-F238E27FC236}">
                      <a16:creationId xmlns:a16="http://schemas.microsoft.com/office/drawing/2014/main" id="{4EE6A539-05AE-47B3-88BE-0B29C8DFCDD3}"/>
                    </a:ext>
                  </a:extLst>
                </p:cNvPr>
                <p:cNvSpPr/>
                <p:nvPr/>
              </p:nvSpPr>
              <p:spPr>
                <a:xfrm>
                  <a:off x="4778721" y="725769"/>
                  <a:ext cx="2525338" cy="1436214"/>
                </a:xfrm>
                <a:prstGeom prst="bracketPair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0" vert="horz" wrap="square" lIns="158627" tIns="158627" rIns="158627" bIns="158627" numCol="1" spcCol="1270" anchor="ctr" anchorCtr="0">
                  <a:noAutofit/>
                </a:bodyPr>
                <a:lstStyle/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2500" kern="1200" dirty="0">
                      <a:solidFill>
                        <a:schemeClr val="bg1"/>
                      </a:solidFill>
                    </a:rPr>
                    <a:t>Making assumptions</a:t>
                  </a:r>
                </a:p>
              </p:txBody>
            </p:sp>
            <p:sp>
              <p:nvSpPr>
                <p:cNvPr id="12" name="Double Bracket 11">
                  <a:extLst>
                    <a:ext uri="{FF2B5EF4-FFF2-40B4-BE49-F238E27FC236}">
                      <a16:creationId xmlns:a16="http://schemas.microsoft.com/office/drawing/2014/main" id="{25AF8AB8-7A10-4FD3-AF6A-C17A1DB80E64}"/>
                    </a:ext>
                  </a:extLst>
                </p:cNvPr>
                <p:cNvSpPr/>
                <p:nvPr/>
              </p:nvSpPr>
              <p:spPr>
                <a:xfrm>
                  <a:off x="8887239" y="2161983"/>
                  <a:ext cx="2374418" cy="1557302"/>
                </a:xfrm>
                <a:prstGeom prst="bracketPai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spcFirstLastPara="0" vert="horz" wrap="square" lIns="158627" tIns="158627" rIns="158627" bIns="158627" numCol="1" spcCol="1270" anchor="ctr" anchorCtr="0">
                  <a:noAutofit/>
                </a:bodyPr>
                <a:lstStyle/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2500" kern="1200" dirty="0">
                      <a:solidFill>
                        <a:schemeClr val="bg1"/>
                      </a:solidFill>
                    </a:rPr>
                    <a:t>Validation</a:t>
                  </a:r>
                </a:p>
              </p:txBody>
            </p: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75FC71-3FE6-4D82-9832-AA44D28471A3}"/>
                    </a:ext>
                  </a:extLst>
                </p:cNvPr>
                <p:cNvCxnSpPr>
                  <a:cxnSpLocks/>
                  <a:stCxn id="6" idx="3"/>
                  <a:endCxn id="12" idx="1"/>
                </p:cNvCxnSpPr>
                <p:nvPr/>
              </p:nvCxnSpPr>
              <p:spPr>
                <a:xfrm>
                  <a:off x="3346461" y="2940634"/>
                  <a:ext cx="5540778" cy="0"/>
                </a:xfrm>
                <a:prstGeom prst="straightConnector1">
                  <a:avLst/>
                </a:prstGeom>
                <a:ln w="57150"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C513B790-9DE8-4DEB-88BA-A38B7A3401A6}"/>
                  </a:ext>
                </a:extLst>
              </p:cNvPr>
              <p:cNvCxnSpPr>
                <a:cxnSpLocks/>
                <a:stCxn id="6" idx="2"/>
                <a:endCxn id="12" idx="2"/>
              </p:cNvCxnSpPr>
              <p:nvPr/>
            </p:nvCxnSpPr>
            <p:spPr>
              <a:xfrm rot="16200000" flipH="1">
                <a:off x="6262200" y="135794"/>
                <a:ext cx="12700" cy="6910028"/>
              </a:xfrm>
              <a:prstGeom prst="curvedConnector3">
                <a:avLst>
                  <a:gd name="adj1" fmla="val 20085717"/>
                </a:avLst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7F04865-B90B-458F-97A9-D729192DE389}"/>
              </a:ext>
            </a:extLst>
          </p:cNvPr>
          <p:cNvSpPr txBox="1"/>
          <p:nvPr/>
        </p:nvSpPr>
        <p:spPr>
          <a:xfrm rot="16200000">
            <a:off x="6157687" y="1172445"/>
            <a:ext cx="258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Arial Nova Light" panose="020B0304020202020204" pitchFamily="34" charset="0"/>
              </a:rPr>
              <a:t>Trial and error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5C1945-564A-4AD0-9DBC-1D41BF4290AA}"/>
              </a:ext>
            </a:extLst>
          </p:cNvPr>
          <p:cNvSpPr txBox="1"/>
          <p:nvPr/>
        </p:nvSpPr>
        <p:spPr>
          <a:xfrm>
            <a:off x="5018135" y="4821069"/>
            <a:ext cx="21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Arial Nova Light" panose="020B0304020202020204" pitchFamily="34" charset="0"/>
              </a:rPr>
              <a:t>Literature review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BEF09D-169E-4AF5-A46A-3B667229A559}"/>
              </a:ext>
            </a:extLst>
          </p:cNvPr>
          <p:cNvSpPr txBox="1"/>
          <p:nvPr/>
        </p:nvSpPr>
        <p:spPr>
          <a:xfrm>
            <a:off x="5327485" y="553013"/>
            <a:ext cx="158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Arial Nova Light" panose="020B0304020202020204" pitchFamily="34" charset="0"/>
              </a:rPr>
              <a:t>Tractability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1D8F6D6-A821-4B4B-8EB2-710978C4C8A3}"/>
              </a:ext>
            </a:extLst>
          </p:cNvPr>
          <p:cNvSpPr txBox="1"/>
          <p:nvPr/>
        </p:nvSpPr>
        <p:spPr>
          <a:xfrm rot="16200000">
            <a:off x="3349384" y="3300893"/>
            <a:ext cx="258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Arial Nova Light" panose="020B0304020202020204" pitchFamily="34" charset="0"/>
              </a:rPr>
              <a:t>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AC7DF-849E-4E68-94F8-EF876DE679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86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FC590-CA82-413B-8ABE-D5166A6C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What do basic compartmental models assume?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Deterministic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model structure.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		</a:t>
            </a:r>
            <a:r>
              <a:rPr lang="en-US" sz="2688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No role of chance, model </a:t>
            </a:r>
            <a:r>
              <a:rPr lang="en-US" sz="2688" b="1" dirty="0">
                <a:solidFill>
                  <a:schemeClr val="tx1"/>
                </a:solidFill>
                <a:latin typeface="Arial Nova Light" panose="020B0304020202020204" pitchFamily="34" charset="0"/>
              </a:rPr>
              <a:t>behavior is predetermined</a:t>
            </a:r>
            <a:r>
              <a:rPr lang="en-US" sz="2688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.	</a:t>
            </a:r>
          </a:p>
          <a:p>
            <a:pPr lvl="3"/>
            <a:endParaRPr lang="en-US" sz="2688" dirty="0">
              <a:solidFill>
                <a:schemeClr val="tx1">
                  <a:lumMod val="50000"/>
                  <a:lumOff val="50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Population is stratified in </a:t>
            </a:r>
            <a:r>
              <a:rPr lang="en-US" sz="28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broad groups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(i.e. compartments). </a:t>
            </a:r>
          </a:p>
          <a:p>
            <a:pPr marL="0" indent="0">
              <a:buNone/>
            </a:pPr>
            <a:r>
              <a:rPr lang="en-US" sz="2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		Within each compartment, individuals are </a:t>
            </a:r>
            <a:r>
              <a:rPr lang="en-US" sz="27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identical</a:t>
            </a:r>
            <a:r>
              <a:rPr lang="en-US" sz="2700" b="1" dirty="0">
                <a:latin typeface="Arial Nova Light" panose="020B0304020202020204" pitchFamily="34" charset="0"/>
              </a:rPr>
              <a:t> </a:t>
            </a:r>
            <a:r>
              <a:rPr lang="en-US" sz="2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in all aspects</a:t>
            </a: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pPr marL="257175" lvl="1" indent="0">
              <a:buNone/>
            </a:pPr>
            <a:endParaRPr lang="en-US" sz="2575" b="1" dirty="0"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Homogenous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mixing.</a:t>
            </a:r>
          </a:p>
          <a:p>
            <a:pPr marL="257175" lvl="1" indent="0">
              <a:buNone/>
            </a:pPr>
            <a:endParaRPr lang="en-US" sz="2575" dirty="0">
              <a:solidFill>
                <a:schemeClr val="tx1">
                  <a:lumMod val="50000"/>
                  <a:lumOff val="50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Dynamic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transmission.</a:t>
            </a:r>
          </a:p>
          <a:p>
            <a:pPr marL="257175" lvl="1" indent="0">
              <a:buNone/>
            </a:pPr>
            <a:endParaRPr lang="en-US" sz="2575" dirty="0">
              <a:solidFill>
                <a:schemeClr val="tx1">
                  <a:lumMod val="50000"/>
                  <a:lumOff val="50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Closed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population.</a:t>
            </a:r>
          </a:p>
          <a:p>
            <a:pPr lvl="1"/>
            <a:endParaRPr lang="en-US" sz="2800" dirty="0"/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89BCF5-654B-46FA-B7AC-04BCC5EB4C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49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68176"/>
            <a:ext cx="11328400" cy="846137"/>
          </a:xfrm>
        </p:spPr>
        <p:txBody>
          <a:bodyPr/>
          <a:lstStyle/>
          <a:p>
            <a:r>
              <a:rPr lang="en-US" dirty="0"/>
              <a:t>Common model structures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2484120" y="1611313"/>
            <a:ext cx="9276079" cy="4552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4A2B30-675C-45E8-A7E9-707C210270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31</a:t>
            </a:fld>
            <a:endParaRPr lang="en-GB"/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3284119" y="1471030"/>
            <a:ext cx="1614488" cy="642937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S</a:t>
            </a:r>
            <a:r>
              <a:rPr lang="en-GB" sz="1600" dirty="0">
                <a:solidFill>
                  <a:prstClr val="white"/>
                </a:solidFill>
                <a:latin typeface="Calibri"/>
              </a:rPr>
              <a:t>usceptible</a:t>
            </a: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5524734" y="1467060"/>
            <a:ext cx="1614487" cy="642938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I</a:t>
            </a:r>
            <a:r>
              <a:rPr lang="en-GB" sz="1600" dirty="0">
                <a:solidFill>
                  <a:prstClr val="white"/>
                </a:solidFill>
                <a:latin typeface="Calibri"/>
              </a:rPr>
              <a:t>nfectious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3284119" y="2490957"/>
            <a:ext cx="1614488" cy="642937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S</a:t>
            </a:r>
            <a:r>
              <a:rPr lang="en-GB" sz="1600" dirty="0">
                <a:solidFill>
                  <a:prstClr val="white"/>
                </a:solidFill>
                <a:latin typeface="Calibri"/>
              </a:rPr>
              <a:t>usceptible</a:t>
            </a: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5524734" y="2507458"/>
            <a:ext cx="1614487" cy="642938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I</a:t>
            </a:r>
            <a:r>
              <a:rPr lang="en-GB" sz="1600" dirty="0">
                <a:solidFill>
                  <a:prstClr val="white"/>
                </a:solidFill>
                <a:latin typeface="Calibri"/>
              </a:rPr>
              <a:t>nfectious</a:t>
            </a: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3284119" y="3474580"/>
            <a:ext cx="1614488" cy="642937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S</a:t>
            </a:r>
            <a:r>
              <a:rPr lang="en-GB" sz="1600" dirty="0">
                <a:solidFill>
                  <a:prstClr val="white"/>
                </a:solidFill>
                <a:latin typeface="Calibri"/>
              </a:rPr>
              <a:t>usceptible</a:t>
            </a: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3284119" y="4458203"/>
            <a:ext cx="1614488" cy="642937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S</a:t>
            </a:r>
            <a:r>
              <a:rPr lang="en-GB" sz="1600" dirty="0">
                <a:solidFill>
                  <a:prstClr val="white"/>
                </a:solidFill>
                <a:latin typeface="Calibri"/>
              </a:rPr>
              <a:t>usceptible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524734" y="3474579"/>
            <a:ext cx="1614487" cy="642938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I</a:t>
            </a:r>
            <a:r>
              <a:rPr lang="en-GB" sz="1600" dirty="0">
                <a:solidFill>
                  <a:prstClr val="white"/>
                </a:solidFill>
                <a:latin typeface="Calibri"/>
              </a:rPr>
              <a:t>nfectious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7738452" y="3474578"/>
            <a:ext cx="1614488" cy="642938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>
                <a:solidFill>
                  <a:prstClr val="white"/>
                </a:solidFill>
                <a:latin typeface="Calibri"/>
              </a:rPr>
              <a:t>R</a:t>
            </a:r>
            <a:r>
              <a:rPr lang="en-GB" sz="1600">
                <a:solidFill>
                  <a:prstClr val="white"/>
                </a:solidFill>
                <a:latin typeface="Calibri"/>
              </a:rPr>
              <a:t>ecovered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5524734" y="4458202"/>
            <a:ext cx="1614487" cy="642938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 dirty="0">
                <a:solidFill>
                  <a:prstClr val="white"/>
                </a:solidFill>
                <a:latin typeface="Calibri"/>
              </a:rPr>
              <a:t>I</a:t>
            </a:r>
            <a:r>
              <a:rPr lang="en-GB" sz="1600" dirty="0">
                <a:solidFill>
                  <a:prstClr val="white"/>
                </a:solidFill>
                <a:latin typeface="Calibri"/>
              </a:rPr>
              <a:t>nfectious</a:t>
            </a: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7738452" y="4458202"/>
            <a:ext cx="1614488" cy="642938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457200">
              <a:defRPr/>
            </a:pPr>
            <a:r>
              <a:rPr lang="en-GB" sz="3600" b="1">
                <a:solidFill>
                  <a:prstClr val="white"/>
                </a:solidFill>
                <a:latin typeface="Calibri"/>
              </a:rPr>
              <a:t>R</a:t>
            </a:r>
            <a:r>
              <a:rPr lang="en-GB" sz="1600">
                <a:solidFill>
                  <a:prstClr val="white"/>
                </a:solidFill>
                <a:latin typeface="Calibri"/>
              </a:rPr>
              <a:t>ecovered</a:t>
            </a:r>
          </a:p>
        </p:txBody>
      </p:sp>
      <p:sp>
        <p:nvSpPr>
          <p:cNvPr id="28" name="Content Placeholder 26"/>
          <p:cNvSpPr txBox="1">
            <a:spLocks/>
          </p:cNvSpPr>
          <p:nvPr/>
        </p:nvSpPr>
        <p:spPr>
          <a:xfrm>
            <a:off x="2374757" y="2532067"/>
            <a:ext cx="807244" cy="68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>
                <a:solidFill>
                  <a:prstClr val="black"/>
                </a:solidFill>
                <a:latin typeface="Calibri"/>
              </a:rPr>
              <a:t>SIS</a:t>
            </a:r>
          </a:p>
        </p:txBody>
      </p:sp>
      <p:sp>
        <p:nvSpPr>
          <p:cNvPr id="29" name="Content Placeholder 26"/>
          <p:cNvSpPr txBox="1">
            <a:spLocks/>
          </p:cNvSpPr>
          <p:nvPr/>
        </p:nvSpPr>
        <p:spPr>
          <a:xfrm>
            <a:off x="2397684" y="4550550"/>
            <a:ext cx="807244" cy="68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SIRS</a:t>
            </a:r>
          </a:p>
        </p:txBody>
      </p:sp>
      <p:sp>
        <p:nvSpPr>
          <p:cNvPr id="30" name="Content Placeholder 26"/>
          <p:cNvSpPr txBox="1">
            <a:spLocks/>
          </p:cNvSpPr>
          <p:nvPr/>
        </p:nvSpPr>
        <p:spPr>
          <a:xfrm>
            <a:off x="2409825" y="3534630"/>
            <a:ext cx="807244" cy="68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>
                <a:solidFill>
                  <a:prstClr val="black"/>
                </a:solidFill>
                <a:latin typeface="Calibri"/>
              </a:rPr>
              <a:t>SIR</a:t>
            </a:r>
          </a:p>
        </p:txBody>
      </p:sp>
      <p:cxnSp>
        <p:nvCxnSpPr>
          <p:cNvPr id="14" name="Straight Arrow Connector 13"/>
          <p:cNvCxnSpPr>
            <a:stCxn id="4" idx="3"/>
            <a:endCxn id="5" idx="1"/>
          </p:cNvCxnSpPr>
          <p:nvPr/>
        </p:nvCxnSpPr>
        <p:spPr>
          <a:xfrm flipV="1">
            <a:off x="4898607" y="1788530"/>
            <a:ext cx="626126" cy="3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98607" y="2875868"/>
            <a:ext cx="626126" cy="3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928123" y="3812550"/>
            <a:ext cx="626126" cy="3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913365" y="4779671"/>
            <a:ext cx="626126" cy="3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149169" y="3801593"/>
            <a:ext cx="626126" cy="3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149169" y="4777687"/>
            <a:ext cx="626126" cy="3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7" idx="0"/>
            <a:endCxn id="6" idx="0"/>
          </p:cNvCxnSpPr>
          <p:nvPr/>
        </p:nvCxnSpPr>
        <p:spPr>
          <a:xfrm rot="16200000" flipV="1">
            <a:off x="5203419" y="1378900"/>
            <a:ext cx="16502" cy="2240614"/>
          </a:xfrm>
          <a:prstGeom prst="curvedConnector3">
            <a:avLst>
              <a:gd name="adj1" fmla="val 1485287"/>
            </a:avLst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5" idx="0"/>
            <a:endCxn id="9" idx="0"/>
          </p:cNvCxnSpPr>
          <p:nvPr/>
        </p:nvCxnSpPr>
        <p:spPr>
          <a:xfrm rot="16200000" flipV="1">
            <a:off x="6318530" y="2231036"/>
            <a:ext cx="12700" cy="4454333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5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Infectious disease model “solutions”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If run for a </a:t>
            </a:r>
            <a:r>
              <a:rPr lang="en-GB" altLang="en-US" sz="24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suitably long time </a:t>
            </a:r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period, compartmental models reach a state where the numbers of individuals in each state remains </a:t>
            </a:r>
            <a:r>
              <a:rPr lang="en-GB" altLang="en-US" sz="24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constant over time</a:t>
            </a:r>
          </a:p>
          <a:p>
            <a:endParaRPr lang="en-GB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This means that every time an infected person recovers, they are replaced by a new person who becomes infected</a:t>
            </a:r>
          </a:p>
          <a:p>
            <a:pPr marL="0" indent="0">
              <a:buNone/>
            </a:pPr>
            <a:endParaRPr lang="en-GB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This is known as a </a:t>
            </a:r>
            <a:r>
              <a:rPr lang="en-GB" altLang="en-US" sz="2400" b="1" i="1" dirty="0">
                <a:solidFill>
                  <a:schemeClr val="tx1"/>
                </a:solidFill>
                <a:latin typeface="Arial Nova Light" panose="020B0304020202020204" pitchFamily="34" charset="0"/>
              </a:rPr>
              <a:t>dynamic equilibrium</a:t>
            </a:r>
          </a:p>
          <a:p>
            <a:endParaRPr lang="en-GB" altLang="en-US" sz="2400" dirty="0"/>
          </a:p>
          <a:p>
            <a:endParaRPr lang="en-GB" altLang="en-US" sz="2400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80EE778-AA45-4929-AE57-4175672A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32</a:t>
            </a:fld>
            <a:endParaRPr lang="en-GB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7112179" y="2340115"/>
            <a:ext cx="1828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GB" altLang="en-US" sz="2400" dirty="0">
                <a:solidFill>
                  <a:prstClr val="black"/>
                </a:solidFill>
                <a:latin typeface="Times New Roman" pitchFamily="18" charset="0"/>
              </a:rPr>
              <a:t>Susceptible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8178979" y="3254515"/>
            <a:ext cx="1828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GB" altLang="en-US" sz="2400">
                <a:solidFill>
                  <a:prstClr val="black"/>
                </a:solidFill>
                <a:latin typeface="Times New Roman" pitchFamily="18" charset="0"/>
              </a:rPr>
              <a:t>Infected</a:t>
            </a: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9245779" y="4168915"/>
            <a:ext cx="1828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GB" altLang="en-US" sz="2400" dirty="0">
                <a:solidFill>
                  <a:prstClr val="black"/>
                </a:solidFill>
                <a:latin typeface="Times New Roman" pitchFamily="18" charset="0"/>
              </a:rPr>
              <a:t>Resistant</a:t>
            </a: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>
            <a:off x="8331379" y="287351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9398179" y="378791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6883579" y="2873516"/>
            <a:ext cx="1339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GB" altLang="en-US">
                <a:solidFill>
                  <a:prstClr val="black"/>
                </a:solidFill>
                <a:latin typeface="Times New Roman" pitchFamily="18" charset="0"/>
              </a:rPr>
              <a:t>transmission</a:t>
            </a:r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8331379" y="3787916"/>
            <a:ext cx="984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GB" altLang="en-US" dirty="0">
                <a:solidFill>
                  <a:prstClr val="black"/>
                </a:solidFill>
                <a:latin typeface="Times New Roman" pitchFamily="18" charset="0"/>
              </a:rPr>
              <a:t>recovery</a:t>
            </a:r>
          </a:p>
        </p:txBody>
      </p:sp>
      <p:sp>
        <p:nvSpPr>
          <p:cNvPr id="8" name="Freeform 7"/>
          <p:cNvSpPr/>
          <p:nvPr/>
        </p:nvSpPr>
        <p:spPr>
          <a:xfrm>
            <a:off x="8955266" y="2590940"/>
            <a:ext cx="1983048" cy="1581150"/>
          </a:xfrm>
          <a:custGeom>
            <a:avLst/>
            <a:gdLst>
              <a:gd name="connsiteX0" fmla="*/ 1828800 w 1983048"/>
              <a:gd name="connsiteY0" fmla="*/ 1581150 h 1581150"/>
              <a:gd name="connsiteX1" fmla="*/ 1800225 w 1983048"/>
              <a:gd name="connsiteY1" fmla="*/ 400050 h 1581150"/>
              <a:gd name="connsiteX2" fmla="*/ 0 w 1983048"/>
              <a:gd name="connsiteY2" fmla="*/ 0 h 1581150"/>
              <a:gd name="connsiteX3" fmla="*/ 0 w 1983048"/>
              <a:gd name="connsiteY3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048" h="1581150">
                <a:moveTo>
                  <a:pt x="1828800" y="1581150"/>
                </a:moveTo>
                <a:cubicBezTo>
                  <a:pt x="1966912" y="1122362"/>
                  <a:pt x="2105025" y="663575"/>
                  <a:pt x="1800225" y="400050"/>
                </a:cubicBezTo>
                <a:cubicBezTo>
                  <a:pt x="1495425" y="136525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15630" y="2340115"/>
            <a:ext cx="17491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GB" altLang="en-US" dirty="0">
                <a:solidFill>
                  <a:prstClr val="black"/>
                </a:solidFill>
                <a:latin typeface="Times New Roman" pitchFamily="18" charset="0"/>
              </a:rPr>
              <a:t>loss of immunity</a:t>
            </a:r>
          </a:p>
        </p:txBody>
      </p:sp>
    </p:spTree>
    <p:extLst>
      <p:ext uri="{BB962C8B-B14F-4D97-AF65-F5344CB8AC3E}">
        <p14:creationId xmlns:p14="http://schemas.microsoft.com/office/powerpoint/2010/main" val="3048882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31800" y="387122"/>
            <a:ext cx="11328400" cy="846137"/>
          </a:xfrm>
        </p:spPr>
        <p:txBody>
          <a:bodyPr>
            <a:normAutofit/>
          </a:bodyPr>
          <a:lstStyle/>
          <a:p>
            <a:r>
              <a:rPr lang="en-GB" altLang="en-US" dirty="0"/>
              <a:t>How do we approach the solution?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4A482C7-4C77-4F48-AC43-5802EFD177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33</a:t>
            </a:fld>
            <a:endParaRPr lang="en-GB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35" y="2501588"/>
            <a:ext cx="8491279" cy="325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0D66E9-BEFE-48DE-ACB7-FBFE766A4064}"/>
              </a:ext>
            </a:extLst>
          </p:cNvPr>
          <p:cNvSpPr txBox="1"/>
          <p:nvPr/>
        </p:nvSpPr>
        <p:spPr>
          <a:xfrm>
            <a:off x="609599" y="1656328"/>
            <a:ext cx="1027747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Let's see how S and I vary over time (</a:t>
            </a:r>
            <a:r>
              <a:rPr lang="en-GB" altLang="en-US" sz="2800" dirty="0">
                <a:latin typeface="Arial Nova Light" panose="020B0304020202020204" pitchFamily="34" charset="0"/>
              </a:rPr>
              <a:t>10 years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) in a </a:t>
            </a:r>
            <a:r>
              <a:rPr lang="en-GB" altLang="en-US" sz="2800" b="1" dirty="0">
                <a:latin typeface="Arial Nova Light" panose="020B0304020202020204" pitchFamily="34" charset="0"/>
              </a:rPr>
              <a:t>SIRS model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4BAF5-B24A-4B85-982A-5A136EC1E819}"/>
              </a:ext>
            </a:extLst>
          </p:cNvPr>
          <p:cNvSpPr txBox="1"/>
          <p:nvPr/>
        </p:nvSpPr>
        <p:spPr>
          <a:xfrm rot="5400000">
            <a:off x="1440757" y="3561291"/>
            <a:ext cx="2765737" cy="646331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  <a:alpha val="10000"/>
                </a:schemeClr>
              </a:gs>
              <a:gs pos="35000">
                <a:schemeClr val="accent6">
                  <a:lumMod val="60000"/>
                  <a:lumOff val="40000"/>
                  <a:alpha val="1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Epidemic</a:t>
            </a:r>
          </a:p>
          <a:p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AEFBFF-B018-4EC6-BE48-BCB840C41ADD}"/>
              </a:ext>
            </a:extLst>
          </p:cNvPr>
          <p:cNvSpPr txBox="1"/>
          <p:nvPr/>
        </p:nvSpPr>
        <p:spPr>
          <a:xfrm rot="5400000">
            <a:off x="2314645" y="3345848"/>
            <a:ext cx="2765737" cy="1077218"/>
          </a:xfrm>
          <a:prstGeom prst="rect">
            <a:avLst/>
          </a:prstGeom>
          <a:gradFill>
            <a:gsLst>
              <a:gs pos="0">
                <a:schemeClr val="accent5">
                  <a:tint val="50000"/>
                  <a:satMod val="300000"/>
                  <a:alpha val="10000"/>
                </a:schemeClr>
              </a:gs>
              <a:gs pos="35000">
                <a:schemeClr val="accent5">
                  <a:tint val="37000"/>
                  <a:satMod val="300000"/>
                  <a:alpha val="1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Susceptibility is replenished</a:t>
            </a:r>
          </a:p>
          <a:p>
            <a:endParaRPr lang="en-GB" dirty="0"/>
          </a:p>
          <a:p>
            <a:endParaRPr lang="en-GB" dirty="0"/>
          </a:p>
          <a:p>
            <a:endParaRPr lang="en-GB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D182E-B143-4F64-8CBA-4AE69B6FD0BB}"/>
              </a:ext>
            </a:extLst>
          </p:cNvPr>
          <p:cNvSpPr txBox="1"/>
          <p:nvPr/>
        </p:nvSpPr>
        <p:spPr>
          <a:xfrm rot="5400000">
            <a:off x="3038994" y="3699791"/>
            <a:ext cx="2765737" cy="369332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  <a:alpha val="10000"/>
                </a:schemeClr>
              </a:gs>
              <a:gs pos="35000">
                <a:schemeClr val="accent6">
                  <a:lumMod val="60000"/>
                  <a:lumOff val="40000"/>
                  <a:alpha val="1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Smaller Epidemic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5DB090-59D2-423D-9816-AD48E0DA18DB}"/>
              </a:ext>
            </a:extLst>
          </p:cNvPr>
          <p:cNvSpPr txBox="1"/>
          <p:nvPr/>
        </p:nvSpPr>
        <p:spPr>
          <a:xfrm rot="5400000">
            <a:off x="3623770" y="3484347"/>
            <a:ext cx="2765737" cy="800219"/>
          </a:xfrm>
          <a:prstGeom prst="rect">
            <a:avLst/>
          </a:prstGeom>
          <a:gradFill>
            <a:gsLst>
              <a:gs pos="0">
                <a:schemeClr val="accent5">
                  <a:tint val="50000"/>
                  <a:satMod val="300000"/>
                  <a:alpha val="10000"/>
                </a:schemeClr>
              </a:gs>
              <a:gs pos="35000">
                <a:schemeClr val="accent5">
                  <a:tint val="37000"/>
                  <a:satMod val="300000"/>
                  <a:alpha val="1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Susceptibility is replenished</a:t>
            </a:r>
          </a:p>
          <a:p>
            <a:endParaRPr lang="en-GB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5F73F2-9D4F-4B4E-817E-0EAA66721E41}"/>
              </a:ext>
            </a:extLst>
          </p:cNvPr>
          <p:cNvSpPr txBox="1"/>
          <p:nvPr/>
        </p:nvSpPr>
        <p:spPr>
          <a:xfrm rot="5400000">
            <a:off x="4208546" y="3699790"/>
            <a:ext cx="2765737" cy="369332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  <a:alpha val="10000"/>
                </a:schemeClr>
              </a:gs>
              <a:gs pos="35000">
                <a:schemeClr val="accent6">
                  <a:lumMod val="60000"/>
                  <a:lumOff val="40000"/>
                  <a:alpha val="20000"/>
                </a:schemeClr>
              </a:gs>
              <a:gs pos="100000">
                <a:schemeClr val="accent6">
                  <a:lumMod val="75000"/>
                  <a:alpha val="9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Even smaller Epidemic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168809-D6EE-4E04-BA77-A6185F973845}"/>
              </a:ext>
            </a:extLst>
          </p:cNvPr>
          <p:cNvSpPr txBox="1"/>
          <p:nvPr/>
        </p:nvSpPr>
        <p:spPr>
          <a:xfrm rot="5400000">
            <a:off x="7971049" y="3053460"/>
            <a:ext cx="2765737" cy="1661993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  <a:alpha val="10000"/>
                </a:schemeClr>
              </a:gs>
              <a:gs pos="35000">
                <a:schemeClr val="accent4">
                  <a:tint val="37000"/>
                  <a:satMod val="300000"/>
                  <a:alpha val="10000"/>
                </a:schemeClr>
              </a:gs>
              <a:gs pos="100000">
                <a:schemeClr val="accent4">
                  <a:lumMod val="60000"/>
                  <a:lumOff val="40000"/>
                  <a:alpha val="7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Equilibrium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EB9182-1EFF-41DD-B709-DC68E8EB1A8B}"/>
              </a:ext>
            </a:extLst>
          </p:cNvPr>
          <p:cNvSpPr txBox="1"/>
          <p:nvPr/>
        </p:nvSpPr>
        <p:spPr>
          <a:xfrm rot="5400000">
            <a:off x="5870779" y="2407129"/>
            <a:ext cx="2765737" cy="2954655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10000"/>
                </a:schemeClr>
              </a:gs>
              <a:gs pos="35000">
                <a:schemeClr val="accent3">
                  <a:tint val="37000"/>
                  <a:satMod val="300000"/>
                  <a:alpha val="10000"/>
                </a:schemeClr>
              </a:gs>
              <a:gs pos="100000">
                <a:schemeClr val="accent3">
                  <a:lumMod val="60000"/>
                  <a:lumOff val="40000"/>
                  <a:alpha val="7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Endemic transmission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35129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428B-0063-49B4-B2F7-79CA592D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1E8A2-F639-4317-A38F-235514374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A </a:t>
            </a:r>
            <a:r>
              <a:rPr lang="en-GB" altLang="en-US" sz="28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phase plot 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is a way of summarising how </a:t>
            </a:r>
            <a:r>
              <a:rPr lang="en-GB" altLang="en-US" sz="28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two state variables </a:t>
            </a:r>
            <a:r>
              <a:rPr lang="en-GB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change with each other </a:t>
            </a:r>
            <a:r>
              <a:rPr lang="en-GB" altLang="en-US" sz="28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over time</a:t>
            </a:r>
          </a:p>
          <a:p>
            <a:endParaRPr lang="en-GB" dirty="0"/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83CAC856-0CB5-48ED-967F-817731C9EC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34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2FA8E8-C15A-48A9-8ED1-2742CFF3AC7A}"/>
              </a:ext>
            </a:extLst>
          </p:cNvPr>
          <p:cNvSpPr txBox="1">
            <a:spLocks noChangeArrowheads="1"/>
          </p:cNvSpPr>
          <p:nvPr/>
        </p:nvSpPr>
        <p:spPr>
          <a:xfrm>
            <a:off x="785567" y="4706269"/>
            <a:ext cx="11406433" cy="936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en-GB" altLang="en-US" sz="2000" dirty="0"/>
          </a:p>
          <a:p>
            <a:pPr>
              <a:lnSpc>
                <a:spcPct val="80000"/>
              </a:lnSpc>
            </a:pPr>
            <a:endParaRPr lang="en-GB" altLang="en-US" sz="2000" dirty="0"/>
          </a:p>
          <a:p>
            <a:pPr marL="0" indent="0">
              <a:lnSpc>
                <a:spcPct val="80000"/>
              </a:lnSpc>
              <a:buFont typeface="Arial"/>
              <a:buNone/>
            </a:pPr>
            <a:endParaRPr lang="en-GB" alt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D97687-43B6-48DD-9C3D-A68FCE59173F}"/>
              </a:ext>
            </a:extLst>
          </p:cNvPr>
          <p:cNvGrpSpPr/>
          <p:nvPr/>
        </p:nvGrpSpPr>
        <p:grpSpPr>
          <a:xfrm>
            <a:off x="2679165" y="2946400"/>
            <a:ext cx="9931883" cy="2949362"/>
            <a:chOff x="3464193" y="2362200"/>
            <a:chExt cx="6450942" cy="173431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15E9815-470C-4C00-8823-898464F2C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89" y="2362200"/>
              <a:ext cx="4529137" cy="173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952F56-A581-406B-8DCD-7157A0938E30}"/>
                </a:ext>
              </a:extLst>
            </p:cNvPr>
            <p:cNvCxnSpPr/>
            <p:nvPr/>
          </p:nvCxnSpPr>
          <p:spPr>
            <a:xfrm flipH="1" flipV="1">
              <a:off x="6772276" y="3076576"/>
              <a:ext cx="428625" cy="276225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515BCE-74FC-4D96-9A2B-F48F7222483F}"/>
                </a:ext>
              </a:extLst>
            </p:cNvPr>
            <p:cNvSpPr txBox="1"/>
            <p:nvPr/>
          </p:nvSpPr>
          <p:spPr>
            <a:xfrm>
              <a:off x="7000876" y="2983468"/>
              <a:ext cx="2914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GB" b="1" dirty="0">
                  <a:solidFill>
                    <a:srgbClr val="00B0F0"/>
                  </a:solidFill>
                  <a:latin typeface="Calibri"/>
                </a:rPr>
                <a:t>S decreasing and I increasing</a:t>
              </a:r>
              <a:endParaRPr lang="en-US" b="1" dirty="0">
                <a:solidFill>
                  <a:srgbClr val="00B0F0"/>
                </a:solidFill>
                <a:latin typeface="Calibri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F822DD-E7D7-4E3A-9176-6F3C520CE885}"/>
                </a:ext>
              </a:extLst>
            </p:cNvPr>
            <p:cNvCxnSpPr/>
            <p:nvPr/>
          </p:nvCxnSpPr>
          <p:spPr>
            <a:xfrm flipH="1">
              <a:off x="4181476" y="3067051"/>
              <a:ext cx="219075" cy="276225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B3AE70-0B6A-4CB3-9CAD-16C86BF7679E}"/>
                </a:ext>
              </a:extLst>
            </p:cNvPr>
            <p:cNvSpPr txBox="1"/>
            <p:nvPr/>
          </p:nvSpPr>
          <p:spPr>
            <a:xfrm>
              <a:off x="4069282" y="2793119"/>
              <a:ext cx="2973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GB" b="1" dirty="0">
                  <a:solidFill>
                    <a:srgbClr val="00B0F0"/>
                  </a:solidFill>
                  <a:latin typeface="Calibri"/>
                </a:rPr>
                <a:t>S decreasing and I decreasing</a:t>
              </a:r>
              <a:endParaRPr lang="en-US" b="1" dirty="0">
                <a:solidFill>
                  <a:srgbClr val="00B0F0"/>
                </a:solidFill>
                <a:latin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1CAD8B-18F3-46A0-8607-EC675AE34336}"/>
                </a:ext>
              </a:extLst>
            </p:cNvPr>
            <p:cNvSpPr txBox="1"/>
            <p:nvPr/>
          </p:nvSpPr>
          <p:spPr>
            <a:xfrm>
              <a:off x="4824612" y="3150345"/>
              <a:ext cx="171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GB" b="1" dirty="0">
                  <a:solidFill>
                    <a:srgbClr val="00B0F0"/>
                  </a:solidFill>
                  <a:latin typeface="Calibri"/>
                </a:rPr>
                <a:t>I reaches a peak</a:t>
              </a:r>
              <a:endParaRPr lang="en-US" b="1" dirty="0">
                <a:solidFill>
                  <a:srgbClr val="00B0F0"/>
                </a:solidFill>
                <a:latin typeface="Calibri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A1021B-4D8B-4EF1-97F7-F14A71982D0D}"/>
                </a:ext>
              </a:extLst>
            </p:cNvPr>
            <p:cNvSpPr/>
            <p:nvPr/>
          </p:nvSpPr>
          <p:spPr>
            <a:xfrm>
              <a:off x="5267325" y="3361730"/>
              <a:ext cx="123825" cy="14501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E775D2-A09D-4960-B970-F6C79EDF9D37}"/>
                </a:ext>
              </a:extLst>
            </p:cNvPr>
            <p:cNvSpPr txBox="1"/>
            <p:nvPr/>
          </p:nvSpPr>
          <p:spPr>
            <a:xfrm>
              <a:off x="3464193" y="3577878"/>
              <a:ext cx="239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GB" b="1" dirty="0">
                  <a:solidFill>
                    <a:srgbClr val="00B0F0"/>
                  </a:solidFill>
                  <a:latin typeface="Calibri"/>
                </a:rPr>
                <a:t>S reaches a trough</a:t>
              </a:r>
              <a:endParaRPr lang="en-US" b="1" dirty="0">
                <a:solidFill>
                  <a:srgbClr val="00B0F0"/>
                </a:solidFill>
                <a:latin typeface="Calibri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8E733F-9738-4066-A63B-2301E602097D}"/>
                </a:ext>
              </a:extLst>
            </p:cNvPr>
            <p:cNvSpPr/>
            <p:nvPr/>
          </p:nvSpPr>
          <p:spPr>
            <a:xfrm>
              <a:off x="4686299" y="3606453"/>
              <a:ext cx="123825" cy="14501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14F169-A47E-41EA-A0CF-CD70111B2DDC}"/>
                </a:ext>
              </a:extLst>
            </p:cNvPr>
            <p:cNvSpPr txBox="1"/>
            <p:nvPr/>
          </p:nvSpPr>
          <p:spPr>
            <a:xfrm>
              <a:off x="6186074" y="3393212"/>
              <a:ext cx="1280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GB" b="1" dirty="0">
                  <a:solidFill>
                    <a:srgbClr val="00B0F0"/>
                  </a:solidFill>
                  <a:latin typeface="Calibri"/>
                </a:rPr>
                <a:t>Equilibrium</a:t>
              </a:r>
              <a:endParaRPr lang="en-US" b="1" dirty="0">
                <a:solidFill>
                  <a:srgbClr val="00B0F0"/>
                </a:solidFill>
                <a:latin typeface="Calibri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576090-FFCF-4EB7-8953-822527FEAA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1151" y="3533944"/>
              <a:ext cx="805833" cy="18742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201AA1-4493-43B5-BC53-D027738E58E1}"/>
                </a:ext>
              </a:extLst>
            </p:cNvPr>
            <p:cNvCxnSpPr/>
            <p:nvPr/>
          </p:nvCxnSpPr>
          <p:spPr>
            <a:xfrm flipH="1" flipV="1">
              <a:off x="5476875" y="3470493"/>
              <a:ext cx="285750" cy="36256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E88E15C-CF45-42F7-8AD9-373B4E72CF8F}"/>
                </a:ext>
              </a:extLst>
            </p:cNvPr>
            <p:cNvCxnSpPr/>
            <p:nvPr/>
          </p:nvCxnSpPr>
          <p:spPr>
            <a:xfrm flipH="1">
              <a:off x="4886325" y="3478174"/>
              <a:ext cx="219074" cy="72509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8625E88-D813-4702-8F0A-DDBB20B5D7C9}"/>
                </a:ext>
              </a:extLst>
            </p:cNvPr>
            <p:cNvCxnSpPr/>
            <p:nvPr/>
          </p:nvCxnSpPr>
          <p:spPr>
            <a:xfrm>
              <a:off x="4912518" y="3762544"/>
              <a:ext cx="233362" cy="43934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31BF9A-1131-4731-A0FF-FC1A14514220}"/>
                </a:ext>
              </a:extLst>
            </p:cNvPr>
            <p:cNvCxnSpPr/>
            <p:nvPr/>
          </p:nvCxnSpPr>
          <p:spPr>
            <a:xfrm flipH="1">
              <a:off x="4910137" y="3470494"/>
              <a:ext cx="219074" cy="72509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342057B-CC95-4FFB-B908-CFA2D42B322A}"/>
              </a:ext>
            </a:extLst>
          </p:cNvPr>
          <p:cNvSpPr txBox="1"/>
          <p:nvPr/>
        </p:nvSpPr>
        <p:spPr>
          <a:xfrm>
            <a:off x="7157292" y="6081941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b="1" dirty="0">
                <a:solidFill>
                  <a:srgbClr val="00B0F0"/>
                </a:solidFill>
                <a:latin typeface="Calibri"/>
              </a:rPr>
              <a:t>Initial condition</a:t>
            </a:r>
            <a:endParaRPr lang="en-US" b="1" dirty="0">
              <a:solidFill>
                <a:srgbClr val="00B0F0"/>
              </a:solidFill>
              <a:latin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DDCB5B-AF49-45DA-A854-CC715DDF3AF1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8001658" y="5387890"/>
            <a:ext cx="988159" cy="69405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">
            <a:extLst>
              <a:ext uri="{FF2B5EF4-FFF2-40B4-BE49-F238E27FC236}">
                <a16:creationId xmlns:a16="http://schemas.microsoft.com/office/drawing/2014/main" id="{EC0BA59F-CE1D-4BD1-BFE5-9B7938AD8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70" y="2233418"/>
            <a:ext cx="4009710" cy="15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621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/>
              <a:t>Population Growth and Equations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altLang="en-US" sz="2800" dirty="0"/>
              <a:t>Exponential growth</a:t>
            </a:r>
          </a:p>
          <a:p>
            <a:pPr lvl="1"/>
            <a:r>
              <a:rPr lang="en-GB" altLang="en-US" sz="2400" dirty="0"/>
              <a:t>A bacterium divides every hour</a:t>
            </a:r>
          </a:p>
          <a:p>
            <a:pPr lvl="1"/>
            <a:r>
              <a:rPr lang="en-GB" altLang="en-US" sz="2400" dirty="0"/>
              <a:t>Complete the table and sketch a graph of the population size</a:t>
            </a:r>
          </a:p>
        </p:txBody>
      </p:sp>
      <p:graphicFrame>
        <p:nvGraphicFramePr>
          <p:cNvPr id="3330" name="Group 258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222514686"/>
              </p:ext>
            </p:extLst>
          </p:nvPr>
        </p:nvGraphicFramePr>
        <p:xfrm>
          <a:off x="6197600" y="1600200"/>
          <a:ext cx="5384800" cy="4464052"/>
        </p:xfrm>
        <a:graphic>
          <a:graphicData uri="http://schemas.openxmlformats.org/drawingml/2006/table">
            <a:tbl>
              <a:tblPr/>
              <a:tblGrid>
                <a:gridCol w="231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Time (hour)</a:t>
                      </a:r>
                      <a:endParaRPr kumimoji="0" lang="en-GB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Population Size</a:t>
                      </a:r>
                      <a:endParaRPr kumimoji="0" lang="en-GB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2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  <a:endParaRPr kumimoji="0" lang="en-GB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</a:t>
                      </a:r>
                      <a:endParaRPr kumimoji="0" lang="en-GB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</a:t>
                      </a:r>
                      <a:endParaRPr kumimoji="0" lang="en-GB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</a:t>
                      </a:r>
                      <a:endParaRPr kumimoji="0" lang="en-GB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2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</a:t>
                      </a:r>
                      <a:endParaRPr kumimoji="0" lang="en-GB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</a:t>
                      </a:r>
                      <a:endParaRPr kumimoji="0" lang="en-GB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2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</a:t>
                      </a:r>
                      <a:endParaRPr kumimoji="0" lang="en-GB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</a:t>
                      </a:r>
                      <a:endParaRPr kumimoji="0" lang="en-GB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72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10</a:t>
                      </a:r>
                      <a:endParaRPr kumimoji="0" lang="en-GB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8EAE0B0F-5F8A-46B8-8DDB-0B5E28B1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675" y="6370357"/>
            <a:ext cx="417325" cy="440022"/>
          </a:xfrm>
        </p:spPr>
        <p:txBody>
          <a:bodyPr/>
          <a:lstStyle/>
          <a:p>
            <a:fld id="{D36E837D-8F9E-4EE2-9896-F312145DA539}" type="slidenum">
              <a:rPr lang="en-GB" smtClean="0"/>
              <a:t>35</a:t>
            </a:fld>
            <a:endParaRPr lang="en-GB" dirty="0"/>
          </a:p>
        </p:txBody>
      </p:sp>
      <p:pic>
        <p:nvPicPr>
          <p:cNvPr id="3333" name="Picture 2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58" y="3494089"/>
            <a:ext cx="4135438" cy="2570163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4430487" y="457200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b="1" dirty="0">
                <a:solidFill>
                  <a:prstClr val="white"/>
                </a:solidFill>
                <a:latin typeface="Calibri"/>
              </a:rPr>
              <a:t>N=2</a:t>
            </a:r>
            <a:r>
              <a:rPr lang="en-GB" b="1" baseline="30000" dirty="0">
                <a:solidFill>
                  <a:prstClr val="white"/>
                </a:solidFill>
                <a:latin typeface="Calibri"/>
              </a:rPr>
              <a:t>t</a:t>
            </a:r>
            <a:endParaRPr lang="en-US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1378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Difference Equations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1" y="1673226"/>
            <a:ext cx="8291513" cy="4525963"/>
          </a:xfrm>
        </p:spPr>
        <p:txBody>
          <a:bodyPr/>
          <a:lstStyle/>
          <a:p>
            <a:r>
              <a:rPr lang="en-GB" altLang="en-US" sz="2800" dirty="0"/>
              <a:t>Differential equations are in continuous time</a:t>
            </a:r>
          </a:p>
          <a:p>
            <a:endParaRPr lang="en-GB" altLang="en-US" sz="2800" dirty="0"/>
          </a:p>
          <a:p>
            <a:pPr marL="0" indent="0">
              <a:buNone/>
            </a:pPr>
            <a:r>
              <a:rPr lang="en-GB" altLang="en-US" sz="2800" dirty="0"/>
              <a:t>                           where    is the rate of growth</a:t>
            </a:r>
          </a:p>
          <a:p>
            <a:endParaRPr lang="en-GB" altLang="en-US" sz="2800" dirty="0"/>
          </a:p>
          <a:p>
            <a:r>
              <a:rPr lang="en-GB" altLang="en-US" sz="2800" dirty="0"/>
              <a:t>Difference  equations are in discrete time</a:t>
            </a:r>
          </a:p>
          <a:p>
            <a:endParaRPr lang="en-GB" altLang="en-US" sz="2800" dirty="0"/>
          </a:p>
          <a:p>
            <a:pPr>
              <a:buFontTx/>
              <a:buNone/>
            </a:pPr>
            <a:r>
              <a:rPr lang="en-GB" altLang="en-US" sz="2800" dirty="0"/>
              <a:t>where </a:t>
            </a:r>
            <a:r>
              <a:rPr lang="en-GB" altLang="en-US" sz="2800" dirty="0" err="1">
                <a:latin typeface="Symbol" panose="05050102010706020507" pitchFamily="18" charset="2"/>
                <a:sym typeface="Symbol" pitchFamily="18" charset="2"/>
              </a:rPr>
              <a:t>d</a:t>
            </a:r>
            <a:r>
              <a:rPr lang="en-GB" altLang="en-US" sz="2800" i="1" dirty="0" err="1">
                <a:sym typeface="Symbol" pitchFamily="18" charset="2"/>
              </a:rPr>
              <a:t>t</a:t>
            </a:r>
            <a:r>
              <a:rPr lang="en-GB" altLang="en-US" sz="2800" dirty="0"/>
              <a:t> is the time interval</a:t>
            </a:r>
          </a:p>
          <a:p>
            <a:pPr>
              <a:buFontTx/>
              <a:buNone/>
            </a:pPr>
            <a:endParaRPr lang="en-GB" altLang="en-US" sz="2800" dirty="0"/>
          </a:p>
          <a:p>
            <a:pPr>
              <a:buFontTx/>
              <a:buNone/>
            </a:pPr>
            <a:endParaRPr lang="en-GB" altLang="en-US" sz="2800" dirty="0"/>
          </a:p>
          <a:p>
            <a:pPr>
              <a:buFontTx/>
              <a:buNone/>
            </a:pPr>
            <a:endParaRPr lang="en-GB" altLang="en-US" sz="2800" dirty="0"/>
          </a:p>
          <a:p>
            <a:pPr>
              <a:buFontTx/>
              <a:buNone/>
            </a:pPr>
            <a:endParaRPr lang="en-GB" altLang="en-US" sz="2800" dirty="0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3DFA90E-1501-466F-AAD6-A112FB9E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36</a:t>
            </a:fld>
            <a:endParaRPr lang="en-GB"/>
          </a:p>
        </p:txBody>
      </p:sp>
      <p:graphicFrame>
        <p:nvGraphicFramePr>
          <p:cNvPr id="39941" name="Object 5"/>
          <p:cNvGraphicFramePr>
            <a:graphicFrameLocks noChangeAspect="1"/>
          </p:cNvGraphicFramePr>
          <p:nvPr/>
        </p:nvGraphicFramePr>
        <p:xfrm>
          <a:off x="2493964" y="2249488"/>
          <a:ext cx="15017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09480" imgH="393480" progId="Equation.3">
                  <p:embed/>
                </p:oleObj>
              </mc:Choice>
              <mc:Fallback>
                <p:oleObj name="Equation" r:id="rId2" imgW="609480" imgH="393480" progId="Equation.3">
                  <p:embed/>
                  <p:pic>
                    <p:nvPicPr>
                      <p:cNvPr id="399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964" y="2249488"/>
                        <a:ext cx="150177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6"/>
          <p:cNvGraphicFramePr>
            <a:graphicFrameLocks noChangeAspect="1"/>
          </p:cNvGraphicFramePr>
          <p:nvPr/>
        </p:nvGraphicFramePr>
        <p:xfrm>
          <a:off x="4508501" y="4227513"/>
          <a:ext cx="284956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28600" progId="Equation.3">
                  <p:embed/>
                </p:oleObj>
              </mc:Choice>
              <mc:Fallback>
                <p:oleObj name="Equation" r:id="rId4" imgW="1155600" imgH="228600" progId="Equation.3">
                  <p:embed/>
                  <p:pic>
                    <p:nvPicPr>
                      <p:cNvPr id="399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1" y="4227513"/>
                        <a:ext cx="2849563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109011"/>
              </p:ext>
            </p:extLst>
          </p:nvPr>
        </p:nvGraphicFramePr>
        <p:xfrm>
          <a:off x="5490370" y="2732087"/>
          <a:ext cx="280987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120" imgH="126720" progId="Equation.3">
                  <p:embed/>
                </p:oleObj>
              </mc:Choice>
              <mc:Fallback>
                <p:oleObj name="Equation" r:id="rId6" imgW="114120" imgH="12672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0370" y="2732087"/>
                        <a:ext cx="280987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5"/>
          <p:cNvSpPr>
            <a:spLocks noChangeArrowheads="1"/>
          </p:cNvSpPr>
          <p:nvPr/>
        </p:nvSpPr>
        <p:spPr bwMode="auto">
          <a:xfrm>
            <a:off x="2994027" y="3098801"/>
            <a:ext cx="2636837" cy="695325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r>
              <a:rPr lang="en-GB" altLang="en-US" dirty="0">
                <a:solidFill>
                  <a:prstClr val="black"/>
                </a:solidFill>
                <a:latin typeface="Calibri"/>
              </a:rPr>
              <a:t>Rate of change </a:t>
            </a:r>
          </a:p>
          <a:p>
            <a:pPr algn="ctr" defTabSz="457200"/>
            <a:r>
              <a:rPr lang="en-GB" altLang="en-US" dirty="0">
                <a:solidFill>
                  <a:prstClr val="black"/>
                </a:solidFill>
                <a:latin typeface="Calibri"/>
              </a:rPr>
              <a:t>with time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 flipH="1" flipV="1">
            <a:off x="2362200" y="2994023"/>
            <a:ext cx="1133475" cy="587375"/>
          </a:xfrm>
          <a:custGeom>
            <a:avLst/>
            <a:gdLst>
              <a:gd name="T0" fmla="*/ 0 w 1536"/>
              <a:gd name="T1" fmla="*/ 157 h 299"/>
              <a:gd name="T2" fmla="*/ 485 w 1536"/>
              <a:gd name="T3" fmla="*/ 15 h 299"/>
              <a:gd name="T4" fmla="*/ 1386 w 1536"/>
              <a:gd name="T5" fmla="*/ 65 h 299"/>
              <a:gd name="T6" fmla="*/ 1386 w 1536"/>
              <a:gd name="T7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6" h="299">
                <a:moveTo>
                  <a:pt x="0" y="157"/>
                </a:moveTo>
                <a:cubicBezTo>
                  <a:pt x="127" y="93"/>
                  <a:pt x="254" y="30"/>
                  <a:pt x="485" y="15"/>
                </a:cubicBezTo>
                <a:cubicBezTo>
                  <a:pt x="716" y="0"/>
                  <a:pt x="1236" y="18"/>
                  <a:pt x="1386" y="65"/>
                </a:cubicBezTo>
                <a:cubicBezTo>
                  <a:pt x="1536" y="112"/>
                  <a:pt x="1461" y="205"/>
                  <a:pt x="1386" y="299"/>
                </a:cubicBezTo>
              </a:path>
            </a:pathLst>
          </a:cu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43ABF-C583-4946-AEBA-654C58209E42}"/>
              </a:ext>
            </a:extLst>
          </p:cNvPr>
          <p:cNvSpPr/>
          <p:nvPr/>
        </p:nvSpPr>
        <p:spPr>
          <a:xfrm>
            <a:off x="4508501" y="2249488"/>
            <a:ext cx="4044697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</a:rPr>
              <a:t>F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8" tooltip="First princip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irst principle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GB" b="0" i="0" u="sng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population dynamics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Solving differential equations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790575" y="1396999"/>
            <a:ext cx="10391775" cy="5127627"/>
          </a:xfrm>
        </p:spPr>
        <p:txBody>
          <a:bodyPr/>
          <a:lstStyle/>
          <a:p>
            <a:r>
              <a:rPr lang="en-GB" altLang="en-US" sz="2800" dirty="0"/>
              <a:t>The aim is to find equations for the state variables in time.</a:t>
            </a:r>
          </a:p>
          <a:p>
            <a:r>
              <a:rPr lang="en-GB" altLang="en-US" sz="2800" dirty="0"/>
              <a:t>The analytical solution is the exact solution. </a:t>
            </a:r>
          </a:p>
          <a:p>
            <a:pPr marL="266700" lvl="1" indent="0">
              <a:buNone/>
            </a:pPr>
            <a:r>
              <a:rPr lang="en-GB" altLang="en-US" sz="2400" dirty="0"/>
              <a:t>- E.g. Show that                              is the analytical solution of the Malthusian Growth Equation               where </a:t>
            </a:r>
            <a:r>
              <a:rPr lang="en-GB" altLang="en-US" sz="2400" i="1" dirty="0"/>
              <a:t>N</a:t>
            </a:r>
            <a:r>
              <a:rPr lang="en-GB" altLang="en-US" sz="2400" baseline="-25000" dirty="0"/>
              <a:t>0</a:t>
            </a:r>
            <a:r>
              <a:rPr lang="en-GB" altLang="en-US" sz="2400" dirty="0"/>
              <a:t> is the initial population size. </a:t>
            </a:r>
          </a:p>
          <a:p>
            <a:endParaRPr lang="en-GB" altLang="en-US" sz="2800" dirty="0"/>
          </a:p>
          <a:p>
            <a:endParaRPr lang="en-GB" altLang="en-US" sz="2800" dirty="0"/>
          </a:p>
          <a:p>
            <a:r>
              <a:rPr lang="en-GB" altLang="en-US" sz="2800" dirty="0"/>
              <a:t>However it is not always possible to obtain the analytical solution (E.g. for the SIR model).</a:t>
            </a:r>
          </a:p>
          <a:p>
            <a:r>
              <a:rPr lang="en-GB" altLang="en-US" sz="2800" dirty="0"/>
              <a:t>In this case, a numerical solution is necessary.</a:t>
            </a:r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935159"/>
              </p:ext>
            </p:extLst>
          </p:nvPr>
        </p:nvGraphicFramePr>
        <p:xfrm>
          <a:off x="3320952" y="2678893"/>
          <a:ext cx="10445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45760" imgH="177480" progId="Equation.3">
                  <p:embed/>
                </p:oleObj>
              </mc:Choice>
              <mc:Fallback>
                <p:oleObj name="Equation" r:id="rId2" imgW="545760" imgH="177480" progId="Equation.3">
                  <p:embed/>
                  <p:pic>
                    <p:nvPicPr>
                      <p:cNvPr id="778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0952" y="2678893"/>
                        <a:ext cx="104457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372623"/>
              </p:ext>
            </p:extLst>
          </p:nvPr>
        </p:nvGraphicFramePr>
        <p:xfrm>
          <a:off x="3354574" y="2279438"/>
          <a:ext cx="201930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880" imgH="228600" progId="Equation.3">
                  <p:embed/>
                </p:oleObj>
              </mc:Choice>
              <mc:Fallback>
                <p:oleObj name="Equation" r:id="rId4" imgW="1091880" imgH="228600" progId="Equation.3">
                  <p:embed/>
                  <p:pic>
                    <p:nvPicPr>
                      <p:cNvPr id="778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574" y="2279438"/>
                        <a:ext cx="2019300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984250" y="2303844"/>
            <a:ext cx="10293350" cy="913489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31" name="Object 7"/>
              <p:cNvSpPr txBox="1"/>
              <p:nvPr/>
            </p:nvSpPr>
            <p:spPr bwMode="auto">
              <a:xfrm>
                <a:off x="3038475" y="3325279"/>
                <a:ext cx="6115050" cy="7381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𝑟𝑡</m:t>
                              </m:r>
                            </m:e>
                          </m:d>
                        </m:e>
                      </m:func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𝑟𝑡</m:t>
                              </m:r>
                            </m:e>
                          </m:d>
                        </m:e>
                      </m:func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𝑟𝑁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783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8475" y="3325279"/>
                <a:ext cx="6115050" cy="738191"/>
              </a:xfrm>
              <a:prstGeom prst="rect">
                <a:avLst/>
              </a:prstGeom>
              <a:blipFill>
                <a:blip r:embed="rId7"/>
                <a:stretch>
                  <a:fillRect l="-19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FC29E54-3751-42B0-8261-1AB27448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04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basis of numerical solution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800" dirty="0"/>
              <a:t>Numerical solutions are based on discretising continuous time and approximating the differential.</a:t>
            </a:r>
          </a:p>
          <a:p>
            <a:pPr>
              <a:lnSpc>
                <a:spcPct val="90000"/>
              </a:lnSpc>
            </a:pPr>
            <a:r>
              <a:rPr lang="en-GB" altLang="en-US" sz="2800" dirty="0"/>
              <a:t>The simplest approach is to approximate the solution as a series of straight lines</a:t>
            </a:r>
          </a:p>
          <a:p>
            <a:pPr>
              <a:lnSpc>
                <a:spcPct val="90000"/>
              </a:lnSpc>
            </a:pPr>
            <a:endParaRPr lang="en-GB" altLang="en-US" sz="2800" dirty="0"/>
          </a:p>
          <a:p>
            <a:pPr>
              <a:lnSpc>
                <a:spcPct val="90000"/>
              </a:lnSpc>
            </a:pPr>
            <a:endParaRPr lang="en-GB" altLang="en-US" sz="2800" dirty="0"/>
          </a:p>
          <a:p>
            <a:pPr>
              <a:lnSpc>
                <a:spcPct val="90000"/>
              </a:lnSpc>
            </a:pPr>
            <a:endParaRPr lang="en-GB" altLang="en-US" sz="2800" dirty="0"/>
          </a:p>
          <a:p>
            <a:pPr>
              <a:lnSpc>
                <a:spcPct val="90000"/>
              </a:lnSpc>
            </a:pPr>
            <a:endParaRPr lang="en-GB" altLang="en-US" sz="2800" dirty="0"/>
          </a:p>
          <a:p>
            <a:pPr>
              <a:lnSpc>
                <a:spcPct val="90000"/>
              </a:lnSpc>
            </a:pPr>
            <a:endParaRPr lang="en-GB" altLang="en-US" sz="1800" dirty="0"/>
          </a:p>
          <a:p>
            <a:pPr>
              <a:lnSpc>
                <a:spcPct val="90000"/>
              </a:lnSpc>
            </a:pPr>
            <a:r>
              <a:rPr lang="en-GB" altLang="en-US" sz="2800" dirty="0"/>
              <a:t>This is the difference equation approach</a:t>
            </a: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91ADE1C4-ABB4-43B2-AD7F-F280A3BB15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38</a:t>
            </a:fld>
            <a:endParaRPr lang="en-GB"/>
          </a:p>
        </p:txBody>
      </p:sp>
      <p:sp>
        <p:nvSpPr>
          <p:cNvPr id="78853" name="Line 5"/>
          <p:cNvSpPr>
            <a:spLocks noChangeShapeType="1"/>
          </p:cNvSpPr>
          <p:nvPr/>
        </p:nvSpPr>
        <p:spPr bwMode="auto">
          <a:xfrm flipV="1">
            <a:off x="4833938" y="3884614"/>
            <a:ext cx="0" cy="141763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54" name="Line 6"/>
          <p:cNvSpPr>
            <a:spLocks noChangeShapeType="1"/>
          </p:cNvSpPr>
          <p:nvPr/>
        </p:nvSpPr>
        <p:spPr bwMode="auto">
          <a:xfrm>
            <a:off x="4727575" y="5197475"/>
            <a:ext cx="3657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55" name="Freeform 7"/>
          <p:cNvSpPr>
            <a:spLocks/>
          </p:cNvSpPr>
          <p:nvPr/>
        </p:nvSpPr>
        <p:spPr bwMode="auto">
          <a:xfrm>
            <a:off x="4965701" y="4081464"/>
            <a:ext cx="3273425" cy="771525"/>
          </a:xfrm>
          <a:custGeom>
            <a:avLst/>
            <a:gdLst>
              <a:gd name="T0" fmla="*/ 0 w 2062"/>
              <a:gd name="T1" fmla="*/ 261 h 261"/>
              <a:gd name="T2" fmla="*/ 467 w 2062"/>
              <a:gd name="T3" fmla="*/ 10 h 261"/>
              <a:gd name="T4" fmla="*/ 1402 w 2062"/>
              <a:gd name="T5" fmla="*/ 202 h 261"/>
              <a:gd name="T6" fmla="*/ 2062 w 2062"/>
              <a:gd name="T7" fmla="*/ 35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62" h="261">
                <a:moveTo>
                  <a:pt x="0" y="261"/>
                </a:moveTo>
                <a:cubicBezTo>
                  <a:pt x="116" y="140"/>
                  <a:pt x="233" y="20"/>
                  <a:pt x="467" y="10"/>
                </a:cubicBezTo>
                <a:cubicBezTo>
                  <a:pt x="701" y="0"/>
                  <a:pt x="1136" y="198"/>
                  <a:pt x="1402" y="202"/>
                </a:cubicBezTo>
                <a:cubicBezTo>
                  <a:pt x="1668" y="206"/>
                  <a:pt x="1865" y="120"/>
                  <a:pt x="2062" y="35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4513263" y="3683000"/>
            <a:ext cx="3337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GB" altLang="en-US" i="1" dirty="0">
                <a:solidFill>
                  <a:prstClr val="black"/>
                </a:solidFill>
                <a:latin typeface="Calibri"/>
              </a:rPr>
              <a:t>N</a:t>
            </a:r>
          </a:p>
        </p:txBody>
      </p:sp>
      <p:sp>
        <p:nvSpPr>
          <p:cNvPr id="78857" name="Text Box 9"/>
          <p:cNvSpPr txBox="1">
            <a:spLocks noChangeArrowheads="1"/>
          </p:cNvSpPr>
          <p:nvPr/>
        </p:nvSpPr>
        <p:spPr bwMode="auto">
          <a:xfrm>
            <a:off x="8364538" y="5064125"/>
            <a:ext cx="2616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GB" altLang="en-US" i="1">
                <a:solidFill>
                  <a:prstClr val="black"/>
                </a:solidFill>
                <a:latin typeface="Calibri"/>
              </a:rPr>
              <a:t>t</a:t>
            </a:r>
          </a:p>
        </p:txBody>
      </p:sp>
      <p:sp>
        <p:nvSpPr>
          <p:cNvPr id="78858" name="Line 10"/>
          <p:cNvSpPr>
            <a:spLocks noChangeShapeType="1"/>
          </p:cNvSpPr>
          <p:nvPr/>
        </p:nvSpPr>
        <p:spPr bwMode="auto">
          <a:xfrm>
            <a:off x="5907088" y="4017963"/>
            <a:ext cx="0" cy="135255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59" name="Line 11"/>
          <p:cNvSpPr>
            <a:spLocks noChangeShapeType="1"/>
          </p:cNvSpPr>
          <p:nvPr/>
        </p:nvSpPr>
        <p:spPr bwMode="auto">
          <a:xfrm>
            <a:off x="5645150" y="4068763"/>
            <a:ext cx="1379538" cy="360362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60" name="Oval 12"/>
          <p:cNvSpPr>
            <a:spLocks noChangeArrowheads="1"/>
          </p:cNvSpPr>
          <p:nvPr/>
        </p:nvSpPr>
        <p:spPr bwMode="auto">
          <a:xfrm>
            <a:off x="8474076" y="4756151"/>
            <a:ext cx="2111375" cy="504825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457200"/>
            <a:r>
              <a:rPr lang="en-GB" altLang="en-US">
                <a:solidFill>
                  <a:prstClr val="black"/>
                </a:solidFill>
                <a:latin typeface="Calibri"/>
              </a:rPr>
              <a:t>Real solution</a:t>
            </a:r>
          </a:p>
        </p:txBody>
      </p:sp>
      <p:sp>
        <p:nvSpPr>
          <p:cNvPr id="78861" name="Line 13"/>
          <p:cNvSpPr>
            <a:spLocks noChangeShapeType="1"/>
          </p:cNvSpPr>
          <p:nvPr/>
        </p:nvSpPr>
        <p:spPr bwMode="auto">
          <a:xfrm flipH="1" flipV="1">
            <a:off x="8050214" y="4383088"/>
            <a:ext cx="650875" cy="455612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62" name="Text Box 14"/>
          <p:cNvSpPr txBox="1">
            <a:spLocks noChangeArrowheads="1"/>
          </p:cNvSpPr>
          <p:nvPr/>
        </p:nvSpPr>
        <p:spPr bwMode="auto">
          <a:xfrm>
            <a:off x="5715000" y="5246688"/>
            <a:ext cx="2616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GB" altLang="en-US" i="1">
                <a:solidFill>
                  <a:prstClr val="black"/>
                </a:solidFill>
                <a:latin typeface="Calibri"/>
              </a:rPr>
              <a:t>t</a:t>
            </a:r>
          </a:p>
        </p:txBody>
      </p:sp>
      <p:sp>
        <p:nvSpPr>
          <p:cNvPr id="78863" name="Oval 15"/>
          <p:cNvSpPr>
            <a:spLocks noChangeArrowheads="1"/>
          </p:cNvSpPr>
          <p:nvPr/>
        </p:nvSpPr>
        <p:spPr bwMode="auto">
          <a:xfrm>
            <a:off x="1684339" y="3800476"/>
            <a:ext cx="2636837" cy="695325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r>
              <a:rPr lang="en-GB" altLang="en-US" dirty="0">
                <a:solidFill>
                  <a:prstClr val="black"/>
                </a:solidFill>
                <a:latin typeface="Calibri"/>
              </a:rPr>
              <a:t>Rate of change </a:t>
            </a:r>
          </a:p>
          <a:p>
            <a:pPr algn="ctr" defTabSz="457200"/>
            <a:r>
              <a:rPr lang="en-GB" altLang="en-US" dirty="0">
                <a:solidFill>
                  <a:prstClr val="black"/>
                </a:solidFill>
                <a:latin typeface="Calibri"/>
              </a:rPr>
              <a:t>with time</a:t>
            </a:r>
          </a:p>
        </p:txBody>
      </p:sp>
      <p:sp>
        <p:nvSpPr>
          <p:cNvPr id="78865" name="Freeform 17"/>
          <p:cNvSpPr>
            <a:spLocks/>
          </p:cNvSpPr>
          <p:nvPr/>
        </p:nvSpPr>
        <p:spPr bwMode="auto">
          <a:xfrm>
            <a:off x="4051300" y="3689351"/>
            <a:ext cx="2438400" cy="474663"/>
          </a:xfrm>
          <a:custGeom>
            <a:avLst/>
            <a:gdLst>
              <a:gd name="T0" fmla="*/ 0 w 1536"/>
              <a:gd name="T1" fmla="*/ 157 h 299"/>
              <a:gd name="T2" fmla="*/ 485 w 1536"/>
              <a:gd name="T3" fmla="*/ 15 h 299"/>
              <a:gd name="T4" fmla="*/ 1386 w 1536"/>
              <a:gd name="T5" fmla="*/ 65 h 299"/>
              <a:gd name="T6" fmla="*/ 1386 w 1536"/>
              <a:gd name="T7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6" h="299">
                <a:moveTo>
                  <a:pt x="0" y="157"/>
                </a:moveTo>
                <a:cubicBezTo>
                  <a:pt x="127" y="93"/>
                  <a:pt x="254" y="30"/>
                  <a:pt x="485" y="15"/>
                </a:cubicBezTo>
                <a:cubicBezTo>
                  <a:pt x="716" y="0"/>
                  <a:pt x="1236" y="18"/>
                  <a:pt x="1386" y="65"/>
                </a:cubicBezTo>
                <a:cubicBezTo>
                  <a:pt x="1536" y="112"/>
                  <a:pt x="1461" y="205"/>
                  <a:pt x="1386" y="299"/>
                </a:cubicBezTo>
              </a:path>
            </a:pathLst>
          </a:cu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66" name="Text Box 18"/>
          <p:cNvSpPr txBox="1">
            <a:spLocks noChangeArrowheads="1"/>
          </p:cNvSpPr>
          <p:nvPr/>
        </p:nvSpPr>
        <p:spPr bwMode="auto">
          <a:xfrm>
            <a:off x="6470650" y="5238751"/>
            <a:ext cx="571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GB" altLang="en-US" i="1" dirty="0" err="1">
                <a:solidFill>
                  <a:prstClr val="black"/>
                </a:solidFill>
                <a:latin typeface="Calibri"/>
              </a:rPr>
              <a:t>t+</a:t>
            </a:r>
            <a:r>
              <a:rPr lang="en-GB" altLang="en-US" i="1" dirty="0" err="1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GB" altLang="en-US" i="1" dirty="0" err="1">
                <a:solidFill>
                  <a:prstClr val="black"/>
                </a:solidFill>
                <a:latin typeface="Calibri"/>
              </a:rPr>
              <a:t>t</a:t>
            </a:r>
            <a:endParaRPr lang="en-GB" altLang="en-US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67" name="Line 19"/>
          <p:cNvSpPr>
            <a:spLocks noChangeShapeType="1"/>
          </p:cNvSpPr>
          <p:nvPr/>
        </p:nvSpPr>
        <p:spPr bwMode="auto">
          <a:xfrm>
            <a:off x="6772275" y="4011613"/>
            <a:ext cx="0" cy="135255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68" name="Oval 20"/>
          <p:cNvSpPr>
            <a:spLocks noChangeArrowheads="1"/>
          </p:cNvSpPr>
          <p:nvPr/>
        </p:nvSpPr>
        <p:spPr bwMode="auto">
          <a:xfrm>
            <a:off x="7818438" y="3589339"/>
            <a:ext cx="2392362" cy="504825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457200"/>
            <a:r>
              <a:rPr lang="en-GB" altLang="en-US" dirty="0">
                <a:solidFill>
                  <a:prstClr val="black"/>
                </a:solidFill>
                <a:latin typeface="Calibri"/>
              </a:rPr>
              <a:t>numerical solution</a:t>
            </a:r>
          </a:p>
        </p:txBody>
      </p:sp>
      <p:sp>
        <p:nvSpPr>
          <p:cNvPr id="78869" name="Line 21"/>
          <p:cNvSpPr>
            <a:spLocks noChangeShapeType="1"/>
          </p:cNvSpPr>
          <p:nvPr/>
        </p:nvSpPr>
        <p:spPr bwMode="auto">
          <a:xfrm flipH="1">
            <a:off x="6823076" y="3873500"/>
            <a:ext cx="995363" cy="407988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70" name="AutoShape 22"/>
          <p:cNvSpPr>
            <a:spLocks noChangeArrowheads="1"/>
          </p:cNvSpPr>
          <p:nvPr/>
        </p:nvSpPr>
        <p:spPr bwMode="auto">
          <a:xfrm>
            <a:off x="5816600" y="4081463"/>
            <a:ext cx="173038" cy="146050"/>
          </a:xfrm>
          <a:prstGeom prst="star5">
            <a:avLst/>
          </a:prstGeom>
          <a:solidFill>
            <a:srgbClr val="00B0F0"/>
          </a:solidFill>
          <a:ln w="9525" algn="ctr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72" name="AutoShape 24"/>
          <p:cNvSpPr>
            <a:spLocks noChangeArrowheads="1"/>
          </p:cNvSpPr>
          <p:nvPr/>
        </p:nvSpPr>
        <p:spPr bwMode="auto">
          <a:xfrm>
            <a:off x="6681789" y="4260850"/>
            <a:ext cx="173037" cy="146050"/>
          </a:xfrm>
          <a:prstGeom prst="star5">
            <a:avLst/>
          </a:prstGeom>
          <a:solidFill>
            <a:srgbClr val="00B0F0"/>
          </a:solidFill>
          <a:ln w="9525" algn="ctr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874" name="Rectangle 26"/>
          <p:cNvSpPr>
            <a:spLocks noChangeArrowheads="1"/>
          </p:cNvSpPr>
          <p:nvPr/>
        </p:nvSpPr>
        <p:spPr bwMode="auto">
          <a:xfrm>
            <a:off x="1684339" y="4572000"/>
            <a:ext cx="2555875" cy="8080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defTabSz="457200"/>
            <a:r>
              <a:rPr lang="en-GB" altLang="en-US">
                <a:solidFill>
                  <a:prstClr val="black"/>
                </a:solidFill>
                <a:latin typeface="Calibri"/>
              </a:rPr>
              <a:t>What is the general relationship between error and step size?</a:t>
            </a:r>
          </a:p>
        </p:txBody>
      </p:sp>
    </p:spTree>
    <p:extLst>
      <p:ext uri="{BB962C8B-B14F-4D97-AF65-F5344CB8AC3E}">
        <p14:creationId xmlns:p14="http://schemas.microsoft.com/office/powerpoint/2010/main" val="201103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8" grpId="0" animBg="1"/>
      <p:bldP spid="78859" grpId="0" animBg="1"/>
      <p:bldP spid="78862" grpId="0"/>
      <p:bldP spid="78863" grpId="0" animBg="1"/>
      <p:bldP spid="78865" grpId="0" animBg="1"/>
      <p:bldP spid="78866" grpId="0"/>
      <p:bldP spid="78867" grpId="0" animBg="1"/>
      <p:bldP spid="78868" grpId="0" animBg="1"/>
      <p:bldP spid="78869" grpId="0" animBg="1"/>
      <p:bldP spid="78870" grpId="0" animBg="1"/>
      <p:bldP spid="78872" grpId="0" animBg="1"/>
      <p:bldP spid="788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001714"/>
            <a:ext cx="7653148" cy="526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-1587"/>
            <a:ext cx="9144000" cy="1143000"/>
          </a:xfrm>
        </p:spPr>
        <p:txBody>
          <a:bodyPr>
            <a:normAutofit/>
          </a:bodyPr>
          <a:lstStyle/>
          <a:p>
            <a:r>
              <a:rPr lang="en-GB" altLang="en-US" dirty="0"/>
              <a:t>Exponential growth models aren’t ideal</a:t>
            </a:r>
          </a:p>
        </p:txBody>
      </p:sp>
      <p:sp>
        <p:nvSpPr>
          <p:cNvPr id="7" name="Freeform 6"/>
          <p:cNvSpPr/>
          <p:nvPr/>
        </p:nvSpPr>
        <p:spPr>
          <a:xfrm>
            <a:off x="7937434" y="5732272"/>
            <a:ext cx="976617" cy="535178"/>
          </a:xfrm>
          <a:custGeom>
            <a:avLst/>
            <a:gdLst>
              <a:gd name="connsiteX0" fmla="*/ 939867 w 976617"/>
              <a:gd name="connsiteY0" fmla="*/ 0 h 867145"/>
              <a:gd name="connsiteX1" fmla="*/ 6417 w 976617"/>
              <a:gd name="connsiteY1" fmla="*/ 504825 h 867145"/>
              <a:gd name="connsiteX2" fmla="*/ 549342 w 976617"/>
              <a:gd name="connsiteY2" fmla="*/ 866775 h 867145"/>
              <a:gd name="connsiteX3" fmla="*/ 968442 w 976617"/>
              <a:gd name="connsiteY3" fmla="*/ 561975 h 867145"/>
              <a:gd name="connsiteX4" fmla="*/ 168342 w 976617"/>
              <a:gd name="connsiteY4" fmla="*/ 38100 h 86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617" h="867145">
                <a:moveTo>
                  <a:pt x="939867" y="0"/>
                </a:moveTo>
                <a:cubicBezTo>
                  <a:pt x="505685" y="180181"/>
                  <a:pt x="71504" y="360363"/>
                  <a:pt x="6417" y="504825"/>
                </a:cubicBezTo>
                <a:cubicBezTo>
                  <a:pt x="-58670" y="649287"/>
                  <a:pt x="389005" y="857250"/>
                  <a:pt x="549342" y="866775"/>
                </a:cubicBezTo>
                <a:cubicBezTo>
                  <a:pt x="709679" y="876300"/>
                  <a:pt x="1031942" y="700088"/>
                  <a:pt x="968442" y="561975"/>
                </a:cubicBezTo>
                <a:cubicBezTo>
                  <a:pt x="904942" y="423862"/>
                  <a:pt x="536642" y="230981"/>
                  <a:pt x="168342" y="381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AutoShape 10" descr="https://upload.wikimedia.org/wikipedia/commons/thumb/5/56/World-Population-1800-2100.svg/800px-World-Population-1800-2100.svg.p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0" y="931080"/>
            <a:ext cx="9144000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2000" dirty="0">
                <a:solidFill>
                  <a:srgbClr val="FF0000"/>
                </a:solidFill>
                <a:latin typeface="Calibri"/>
              </a:rPr>
              <a:t>"</a:t>
            </a:r>
            <a:r>
              <a:rPr lang="en-US" sz="2000" b="1" dirty="0">
                <a:solidFill>
                  <a:srgbClr val="FF0000"/>
                </a:solidFill>
                <a:latin typeface="Calibri"/>
              </a:rPr>
              <a:t>World-Population-1800-2100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" </a:t>
            </a:r>
          </a:p>
          <a:p>
            <a:pPr defTabSz="457200"/>
            <a:r>
              <a:rPr lang="en-US" sz="1200" dirty="0">
                <a:solidFill>
                  <a:srgbClr val="FF0000"/>
                </a:solidFill>
                <a:latin typeface="Calibri"/>
              </a:rPr>
              <a:t>by </a:t>
            </a:r>
            <a:r>
              <a:rPr lang="en-US" sz="1200" dirty="0" err="1">
                <a:solidFill>
                  <a:srgbClr val="FF0000"/>
                </a:solidFill>
                <a:latin typeface="Calibri"/>
              </a:rPr>
              <a:t>Tga.D</a:t>
            </a:r>
            <a:r>
              <a:rPr lang="en-US" sz="1200" dirty="0">
                <a:solidFill>
                  <a:srgbClr val="FF0000"/>
                </a:solidFill>
                <a:latin typeface="Calibri"/>
              </a:rPr>
              <a:t> based on </a:t>
            </a:r>
            <a:r>
              <a:rPr lang="en-US" sz="1200" dirty="0" err="1">
                <a:solidFill>
                  <a:srgbClr val="FF0000"/>
                </a:solidFill>
                <a:latin typeface="Calibri"/>
              </a:rPr>
              <a:t>Aetheling's</a:t>
            </a:r>
            <a:r>
              <a:rPr lang="en-US" sz="1200" dirty="0">
                <a:solidFill>
                  <a:srgbClr val="FF0000"/>
                </a:solidFill>
                <a:latin typeface="Calibri"/>
              </a:rPr>
              <a:t> work - based on file:World-Population-1800-2100.png, but converted to SVG using original data from U.N. 2010 projections and US Census Bureau historical estimates. Licensed under CC BY-SA 3.0 via Wikimedia Commons - https://commons.wikimedia.org/wiki/File:World-Population-1800-2100.svg#/media/File:World-Population-1800-2100.svg</a:t>
            </a:r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" r="56640" b="18750"/>
          <a:stretch/>
        </p:blipFill>
        <p:spPr bwMode="auto">
          <a:xfrm>
            <a:off x="1600200" y="1885187"/>
            <a:ext cx="4495800" cy="439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05101" y="2257884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2400" b="1" dirty="0">
                <a:solidFill>
                  <a:srgbClr val="FF0000"/>
                </a:solidFill>
                <a:latin typeface="Calibri"/>
              </a:rPr>
              <a:t>16 trillion &lt; 77 trillion</a:t>
            </a:r>
            <a:endParaRPr lang="en-US" sz="2400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2124076" y="1990726"/>
            <a:ext cx="581024" cy="4979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22230" y="3091621"/>
            <a:ext cx="1444208" cy="123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GB" dirty="0">
                <a:solidFill>
                  <a:prstClr val="black"/>
                </a:solidFill>
                <a:latin typeface="Calibri"/>
              </a:rPr>
              <a:t>Spot the problem with the model prediction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5" name="Straight Arrow Connector 24"/>
          <p:cNvCxnSpPr>
            <a:stCxn id="11" idx="3"/>
          </p:cNvCxnSpPr>
          <p:nvPr/>
        </p:nvCxnSpPr>
        <p:spPr>
          <a:xfrm>
            <a:off x="5637314" y="2488716"/>
            <a:ext cx="2401787" cy="324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C82B191-FC29-4689-8E00-65A59EA1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7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0" name="Picture 12" descr="Aimsun screenshot">
            <a:extLst>
              <a:ext uri="{FF2B5EF4-FFF2-40B4-BE49-F238E27FC236}">
                <a16:creationId xmlns:a16="http://schemas.microsoft.com/office/drawing/2014/main" id="{8D845C33-5D44-493D-B469-4DEEBB94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97" y="1245695"/>
            <a:ext cx="4608813" cy="474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Why is the weather so hard to predict? | Let&amp;#39;s Talk Science">
            <a:extLst>
              <a:ext uri="{FF2B5EF4-FFF2-40B4-BE49-F238E27FC236}">
                <a16:creationId xmlns:a16="http://schemas.microsoft.com/office/drawing/2014/main" id="{F952EAAF-1C89-436E-B191-69E8BA567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340" y="1225684"/>
            <a:ext cx="4285128" cy="50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odelling stock price using Financial Ratios | Take Buy/Sell/Hold Decisions">
            <a:extLst>
              <a:ext uri="{FF2B5EF4-FFF2-40B4-BE49-F238E27FC236}">
                <a16:creationId xmlns:a16="http://schemas.microsoft.com/office/drawing/2014/main" id="{AB2C5804-24B5-41DC-85C7-C18A6D9C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05" y="1280977"/>
            <a:ext cx="6229801" cy="467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Optimizing Supply Chains Through Intelligent Revenue and Supply Chain  (IRAS) Management | AWS Partner Network (APN) Blog">
            <a:extLst>
              <a:ext uri="{FF2B5EF4-FFF2-40B4-BE49-F238E27FC236}">
                <a16:creationId xmlns:a16="http://schemas.microsoft.com/office/drawing/2014/main" id="{72DF4225-610A-4D52-A5A7-7ED5C1EB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69" y="1225608"/>
            <a:ext cx="5746663" cy="47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64BFF-15EE-4B99-B083-07E556DB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mathematical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18ECF-5635-4BAF-8CB4-D62A63CD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Weather forecast</a:t>
            </a:r>
          </a:p>
          <a:p>
            <a:r>
              <a:rPr lang="en-GB" dirty="0"/>
              <a:t>Financial markets</a:t>
            </a:r>
          </a:p>
          <a:p>
            <a:r>
              <a:rPr lang="en-GB" dirty="0"/>
              <a:t>Traffic solutions</a:t>
            </a:r>
          </a:p>
          <a:p>
            <a:r>
              <a:rPr lang="en-GB" dirty="0"/>
              <a:t>Goods companies’ logistics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80A03-0057-4532-B43B-E448CC7756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4</a:t>
            </a:fld>
            <a:endParaRPr lang="en-GB"/>
          </a:p>
        </p:txBody>
      </p:sp>
      <p:sp>
        <p:nvSpPr>
          <p:cNvPr id="4" name="AutoShape 10" descr="Aimsun screenshot">
            <a:extLst>
              <a:ext uri="{FF2B5EF4-FFF2-40B4-BE49-F238E27FC236}">
                <a16:creationId xmlns:a16="http://schemas.microsoft.com/office/drawing/2014/main" id="{665C588C-EB0F-470C-B1CF-9FD125066A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47258" y="4273684"/>
            <a:ext cx="228486" cy="22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5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3836"/>
            <a:ext cx="10972800" cy="1143000"/>
          </a:xfrm>
        </p:spPr>
        <p:txBody>
          <a:bodyPr/>
          <a:lstStyle/>
          <a:p>
            <a:r>
              <a:rPr lang="en-GB" altLang="en-US" dirty="0"/>
              <a:t>Self-Limiting Growth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3249" y="1220741"/>
            <a:ext cx="10716683" cy="4525963"/>
          </a:xfrm>
        </p:spPr>
        <p:txBody>
          <a:bodyPr/>
          <a:lstStyle/>
          <a:p>
            <a:r>
              <a:rPr lang="en-GB" altLang="en-US" sz="2800" dirty="0"/>
              <a:t>Logistic growth (</a:t>
            </a:r>
            <a:r>
              <a:rPr lang="en-GB" altLang="en-US" sz="2800" dirty="0" err="1"/>
              <a:t>Verhulst</a:t>
            </a:r>
            <a:r>
              <a:rPr lang="en-GB" altLang="en-US" sz="2800" dirty="0"/>
              <a:t>) model with carrying capacity, </a:t>
            </a:r>
            <a:r>
              <a:rPr lang="en-GB" altLang="en-US" sz="2800" i="1" dirty="0"/>
              <a:t>K</a:t>
            </a:r>
          </a:p>
          <a:p>
            <a:endParaRPr lang="en-GB" altLang="en-US" sz="2800" dirty="0"/>
          </a:p>
          <a:p>
            <a:endParaRPr lang="en-GB" altLang="en-US" sz="2800" dirty="0"/>
          </a:p>
          <a:p>
            <a:endParaRPr lang="en-GB" altLang="en-US" sz="2800" dirty="0"/>
          </a:p>
          <a:p>
            <a:r>
              <a:rPr lang="en-GB" altLang="en-US" sz="2400" dirty="0"/>
              <a:t>Calculate and sketch </a:t>
            </a:r>
            <a:r>
              <a:rPr lang="en-GB" altLang="en-US" sz="2400" i="1" dirty="0" err="1"/>
              <a:t>N</a:t>
            </a:r>
            <a:r>
              <a:rPr lang="en-GB" altLang="en-US" sz="2400" i="1" baseline="-25000" dirty="0" err="1"/>
              <a:t>t</a:t>
            </a:r>
            <a:r>
              <a:rPr lang="en-GB" altLang="en-US" sz="2400" dirty="0"/>
              <a:t> for </a:t>
            </a:r>
            <a:r>
              <a:rPr lang="en-GB" altLang="en-US" sz="2400" i="1" dirty="0"/>
              <a:t>r</a:t>
            </a:r>
            <a:r>
              <a:rPr lang="en-GB" altLang="en-US" sz="2400" dirty="0"/>
              <a:t> = 0.69 hour</a:t>
            </a:r>
            <a:r>
              <a:rPr lang="en-GB" altLang="en-US" sz="2400" baseline="30000" dirty="0"/>
              <a:t>-1</a:t>
            </a:r>
            <a:r>
              <a:rPr lang="en-GB" altLang="en-US" sz="2400" dirty="0"/>
              <a:t>, </a:t>
            </a:r>
            <a:r>
              <a:rPr lang="en-GB" altLang="en-US" sz="2400" i="1" dirty="0"/>
              <a:t>N</a:t>
            </a:r>
            <a:r>
              <a:rPr lang="en-GB" altLang="en-US" sz="2400" baseline="-25000" dirty="0"/>
              <a:t>0</a:t>
            </a:r>
            <a:r>
              <a:rPr lang="en-GB" altLang="en-US" sz="2400" dirty="0"/>
              <a:t> = {1,0,50,200,300}, </a:t>
            </a:r>
            <a:r>
              <a:rPr lang="en-GB" altLang="en-US" sz="2400" i="1" dirty="0"/>
              <a:t>K </a:t>
            </a:r>
            <a:r>
              <a:rPr lang="en-GB" altLang="en-US" sz="2400" dirty="0"/>
              <a:t>= 200 and </a:t>
            </a:r>
            <a:r>
              <a:rPr lang="en-GB" altLang="en-US" sz="2400" dirty="0" err="1">
                <a:latin typeface="Symbol" pitchFamily="18" charset="2"/>
              </a:rPr>
              <a:t>d</a:t>
            </a:r>
            <a:r>
              <a:rPr lang="en-GB" altLang="en-US" sz="2400" i="1" dirty="0" err="1"/>
              <a:t>t</a:t>
            </a:r>
            <a:r>
              <a:rPr lang="en-GB" altLang="en-US" sz="2400" dirty="0"/>
              <a:t> = 1 for 15 hours </a:t>
            </a:r>
            <a:endParaRPr lang="en-GB" altLang="en-US" sz="2400" i="1" dirty="0"/>
          </a:p>
          <a:p>
            <a:endParaRPr lang="en-GB" altLang="en-US" sz="2800" dirty="0"/>
          </a:p>
          <a:p>
            <a:endParaRPr lang="en-GB" altLang="en-US" sz="2800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B6B3906-40F6-46AF-A3AD-33580840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358089"/>
              </p:ext>
            </p:extLst>
          </p:nvPr>
        </p:nvGraphicFramePr>
        <p:xfrm>
          <a:off x="3457377" y="2111376"/>
          <a:ext cx="22367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431640" progId="Equation.3">
                  <p:embed/>
                </p:oleObj>
              </mc:Choice>
              <mc:Fallback>
                <p:oleObj name="Equation" r:id="rId2" imgW="1091880" imgH="431640" progId="Equation.3">
                  <p:embed/>
                  <p:pic>
                    <p:nvPicPr>
                      <p:cNvPr id="409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7377" y="2111376"/>
                        <a:ext cx="2236787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022230"/>
              </p:ext>
            </p:extLst>
          </p:nvPr>
        </p:nvGraphicFramePr>
        <p:xfrm>
          <a:off x="6616700" y="2111376"/>
          <a:ext cx="338137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0960" imgH="431640" progId="Equation.3">
                  <p:embed/>
                </p:oleObj>
              </mc:Choice>
              <mc:Fallback>
                <p:oleObj name="Equation" r:id="rId4" imgW="1650960" imgH="431640" progId="Equation.3">
                  <p:embed/>
                  <p:pic>
                    <p:nvPicPr>
                      <p:cNvPr id="409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700" y="2111376"/>
                        <a:ext cx="3381375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2299890" y="2060576"/>
            <a:ext cx="8247062" cy="936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97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7" y="3970243"/>
            <a:ext cx="3670300" cy="2297207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</p:pic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6472238" y="4305300"/>
            <a:ext cx="3670300" cy="17160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/>
            <a:r>
              <a:rPr lang="en-GB" altLang="en-US" sz="2400" dirty="0">
                <a:latin typeface="Calibri"/>
              </a:rPr>
              <a:t>Always approaches carrying capacity, except when starting at zero population. </a:t>
            </a:r>
          </a:p>
        </p:txBody>
      </p:sp>
    </p:spTree>
    <p:extLst>
      <p:ext uri="{BB962C8B-B14F-4D97-AF65-F5344CB8AC3E}">
        <p14:creationId xmlns:p14="http://schemas.microsoft.com/office/powerpoint/2010/main" val="121818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9863"/>
            <a:ext cx="10972800" cy="1143000"/>
          </a:xfrm>
          <a:noFill/>
          <a:ln/>
        </p:spPr>
        <p:txBody>
          <a:bodyPr>
            <a:normAutofit/>
          </a:bodyPr>
          <a:lstStyle/>
          <a:p>
            <a:r>
              <a:rPr lang="en-GB" altLang="en-US" dirty="0"/>
              <a:t>Defining a steady state (equilibrium)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78696" y="1204793"/>
            <a:ext cx="11606210" cy="4525963"/>
          </a:xfrm>
          <a:noFill/>
          <a:ln/>
        </p:spPr>
        <p:txBody>
          <a:bodyPr/>
          <a:lstStyle/>
          <a:p>
            <a:r>
              <a:rPr lang="en-GB" altLang="en-US" sz="2800" dirty="0"/>
              <a:t>Consider the </a:t>
            </a:r>
            <a:r>
              <a:rPr lang="en-GB" altLang="en-US" sz="2800" dirty="0" err="1"/>
              <a:t>Verhulst</a:t>
            </a:r>
            <a:r>
              <a:rPr lang="en-GB" altLang="en-US" sz="2800" dirty="0"/>
              <a:t> model with carrying capacity, </a:t>
            </a:r>
            <a:r>
              <a:rPr lang="en-GB" altLang="en-US" sz="2800" i="1" dirty="0"/>
              <a:t>K</a:t>
            </a:r>
          </a:p>
          <a:p>
            <a:endParaRPr lang="en-GB" altLang="en-US" sz="2800" dirty="0"/>
          </a:p>
          <a:p>
            <a:endParaRPr lang="en-GB" altLang="en-US" sz="2800" dirty="0"/>
          </a:p>
          <a:p>
            <a:r>
              <a:rPr lang="en-GB" altLang="en-US" sz="2800" dirty="0"/>
              <a:t>       is the </a:t>
            </a:r>
            <a:r>
              <a:rPr lang="en-GB" altLang="en-US" sz="2800" b="1" dirty="0">
                <a:solidFill>
                  <a:schemeClr val="tx1"/>
                </a:solidFill>
              </a:rPr>
              <a:t>rate of change</a:t>
            </a:r>
            <a:r>
              <a:rPr lang="en-GB" altLang="en-US" sz="2800" dirty="0">
                <a:solidFill>
                  <a:schemeClr val="tx1"/>
                </a:solidFill>
              </a:rPr>
              <a:t> </a:t>
            </a:r>
            <a:r>
              <a:rPr lang="en-GB" altLang="en-US" sz="2800" dirty="0"/>
              <a:t>[or </a:t>
            </a:r>
            <a:r>
              <a:rPr lang="en-GB" altLang="en-US" sz="2800" b="1" dirty="0">
                <a:solidFill>
                  <a:schemeClr val="tx1"/>
                </a:solidFill>
              </a:rPr>
              <a:t>slope</a:t>
            </a:r>
            <a:r>
              <a:rPr lang="en-GB" altLang="en-US" sz="2800" dirty="0"/>
              <a:t> or </a:t>
            </a:r>
            <a:r>
              <a:rPr lang="en-GB" altLang="en-US" sz="2800" b="1" dirty="0">
                <a:solidFill>
                  <a:schemeClr val="tx1"/>
                </a:solidFill>
              </a:rPr>
              <a:t>gradient</a:t>
            </a:r>
            <a:r>
              <a:rPr lang="en-GB" altLang="en-US" sz="2800" dirty="0"/>
              <a:t>] at time </a:t>
            </a:r>
            <a:r>
              <a:rPr lang="en-GB" altLang="en-US" sz="2800" i="1" dirty="0"/>
              <a:t>t</a:t>
            </a:r>
            <a:r>
              <a:rPr lang="en-GB" altLang="en-US" sz="2800" dirty="0"/>
              <a:t>.</a:t>
            </a: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120786"/>
              </p:ext>
            </p:extLst>
          </p:nvPr>
        </p:nvGraphicFramePr>
        <p:xfrm>
          <a:off x="1309687" y="2578101"/>
          <a:ext cx="5207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6400" imgH="393480" progId="Equation.3">
                  <p:embed/>
                </p:oleObj>
              </mc:Choice>
              <mc:Fallback>
                <p:oleObj name="Equation" r:id="rId2" imgW="266400" imgH="393480" progId="Equation.3">
                  <p:embed/>
                  <p:pic>
                    <p:nvPicPr>
                      <p:cNvPr id="53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7" y="2578101"/>
                        <a:ext cx="52070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820274"/>
              </p:ext>
            </p:extLst>
          </p:nvPr>
        </p:nvGraphicFramePr>
        <p:xfrm>
          <a:off x="4514056" y="1720057"/>
          <a:ext cx="22367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880" imgH="431640" progId="Equation.3">
                  <p:embed/>
                </p:oleObj>
              </mc:Choice>
              <mc:Fallback>
                <p:oleObj name="Equation" r:id="rId4" imgW="1091880" imgH="431640" progId="Equation.3">
                  <p:embed/>
                  <p:pic>
                    <p:nvPicPr>
                      <p:cNvPr id="532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056" y="1720057"/>
                        <a:ext cx="2236787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9" y="3340100"/>
            <a:ext cx="4297363" cy="296279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</p:pic>
      <p:sp>
        <p:nvSpPr>
          <p:cNvPr id="53255" name="Line 7"/>
          <p:cNvSpPr>
            <a:spLocks noChangeShapeType="1"/>
          </p:cNvSpPr>
          <p:nvPr/>
        </p:nvSpPr>
        <p:spPr bwMode="auto">
          <a:xfrm flipV="1">
            <a:off x="7350128" y="5113857"/>
            <a:ext cx="1179512" cy="400050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 flipV="1">
            <a:off x="8429625" y="3831156"/>
            <a:ext cx="941388" cy="598488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257" name="Oval 9"/>
          <p:cNvSpPr>
            <a:spLocks noChangeArrowheads="1"/>
          </p:cNvSpPr>
          <p:nvPr/>
        </p:nvSpPr>
        <p:spPr bwMode="auto">
          <a:xfrm>
            <a:off x="5632450" y="4719638"/>
            <a:ext cx="2336800" cy="50482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57200"/>
            <a:r>
              <a:rPr lang="en-GB" altLang="en-US">
                <a:solidFill>
                  <a:prstClr val="black"/>
                </a:solidFill>
                <a:latin typeface="Calibri"/>
              </a:rPr>
              <a:t>Positive gradient</a:t>
            </a:r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>
            <a:off x="6884989" y="5224463"/>
            <a:ext cx="849311" cy="119062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259" name="Line 11"/>
          <p:cNvSpPr>
            <a:spLocks noChangeShapeType="1"/>
          </p:cNvSpPr>
          <p:nvPr/>
        </p:nvSpPr>
        <p:spPr bwMode="auto">
          <a:xfrm flipV="1">
            <a:off x="6884989" y="4121148"/>
            <a:ext cx="1925636" cy="598489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260" name="Oval 12"/>
          <p:cNvSpPr>
            <a:spLocks noChangeArrowheads="1"/>
          </p:cNvSpPr>
          <p:nvPr/>
        </p:nvSpPr>
        <p:spPr bwMode="auto">
          <a:xfrm>
            <a:off x="9822658" y="3013076"/>
            <a:ext cx="2336800" cy="7429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457200"/>
            <a:r>
              <a:rPr lang="en-GB" altLang="en-US">
                <a:solidFill>
                  <a:prstClr val="black"/>
                </a:solidFill>
                <a:latin typeface="Calibri"/>
              </a:rPr>
              <a:t>Zero gradient</a:t>
            </a:r>
          </a:p>
          <a:p>
            <a:pPr defTabSz="457200"/>
            <a:r>
              <a:rPr lang="en-GB" altLang="en-US" b="1">
                <a:solidFill>
                  <a:prstClr val="black"/>
                </a:solidFill>
                <a:latin typeface="Calibri"/>
              </a:rPr>
              <a:t>equilibrium</a:t>
            </a:r>
            <a:r>
              <a:rPr lang="en-GB" altLang="en-US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53263" name="Text Box 15"/>
          <p:cNvSpPr txBox="1">
            <a:spLocks noChangeArrowheads="1"/>
          </p:cNvSpPr>
          <p:nvPr/>
        </p:nvSpPr>
        <p:spPr bwMode="auto">
          <a:xfrm>
            <a:off x="1676401" y="4029075"/>
            <a:ext cx="3646488" cy="1631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>
              <a:spcBef>
                <a:spcPct val="50000"/>
              </a:spcBef>
            </a:pPr>
            <a:r>
              <a:rPr lang="en-GB" altLang="en-US" sz="2000" dirty="0">
                <a:solidFill>
                  <a:prstClr val="black"/>
                </a:solidFill>
                <a:latin typeface="Calibri"/>
              </a:rPr>
              <a:t>Slope positive ⇒ pop increasing</a:t>
            </a:r>
          </a:p>
          <a:p>
            <a:pPr defTabSz="457200">
              <a:spcBef>
                <a:spcPct val="50000"/>
              </a:spcBef>
            </a:pPr>
            <a:r>
              <a:rPr lang="en-GB" altLang="en-US" sz="2000" dirty="0">
                <a:solidFill>
                  <a:prstClr val="black"/>
                </a:solidFill>
                <a:latin typeface="Calibri"/>
              </a:rPr>
              <a:t>Slope negative ⇒ pop decreasing</a:t>
            </a:r>
          </a:p>
          <a:p>
            <a:pPr defTabSz="457200">
              <a:spcBef>
                <a:spcPct val="50000"/>
              </a:spcBef>
            </a:pPr>
            <a:r>
              <a:rPr lang="en-GB" altLang="en-US" sz="2000" dirty="0">
                <a:solidFill>
                  <a:prstClr val="black"/>
                </a:solidFill>
                <a:latin typeface="Calibri"/>
              </a:rPr>
              <a:t>What happens when slope is zero?</a:t>
            </a:r>
          </a:p>
        </p:txBody>
      </p:sp>
      <p:sp>
        <p:nvSpPr>
          <p:cNvPr id="53266" name="Line 18"/>
          <p:cNvSpPr>
            <a:spLocks noChangeShapeType="1"/>
          </p:cNvSpPr>
          <p:nvPr/>
        </p:nvSpPr>
        <p:spPr bwMode="auto">
          <a:xfrm flipH="1">
            <a:off x="10239375" y="3756026"/>
            <a:ext cx="133348" cy="17780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A098B4B6-4363-46D0-A4BC-B0C648B1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33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5" grpId="0" animBg="1"/>
      <p:bldP spid="53256" grpId="0" animBg="1"/>
      <p:bldP spid="53257" grpId="0" animBg="1"/>
      <p:bldP spid="53258" grpId="0" animBg="1"/>
      <p:bldP spid="53259" grpId="0" animBg="1"/>
      <p:bldP spid="53260" grpId="0" animBg="1"/>
      <p:bldP spid="5326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Finding the Equilibria of a Model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62025" y="1417639"/>
            <a:ext cx="11125200" cy="4708525"/>
          </a:xfrm>
        </p:spPr>
        <p:txBody>
          <a:bodyPr>
            <a:normAutofit/>
          </a:bodyPr>
          <a:lstStyle/>
          <a:p>
            <a:r>
              <a:rPr lang="en-GB" altLang="en-US" sz="2800" dirty="0"/>
              <a:t>A system is at equilibrium when the slope is equal to zero.</a:t>
            </a:r>
          </a:p>
          <a:p>
            <a:r>
              <a:rPr lang="en-GB" altLang="en-US" sz="2800" dirty="0"/>
              <a:t>Show that in the Verhulst model,                     , the rate of change of population is zero when </a:t>
            </a:r>
            <a:r>
              <a:rPr lang="en-GB" altLang="en-US" sz="2800" i="1" dirty="0"/>
              <a:t>N</a:t>
            </a:r>
            <a:r>
              <a:rPr lang="en-GB" altLang="en-US" sz="2800" dirty="0"/>
              <a:t>=</a:t>
            </a:r>
            <a:r>
              <a:rPr lang="en-GB" altLang="en-US" sz="2800" i="1" dirty="0"/>
              <a:t>K</a:t>
            </a:r>
            <a:r>
              <a:rPr lang="en-GB" altLang="en-US" sz="2800" dirty="0"/>
              <a:t>.</a:t>
            </a:r>
          </a:p>
          <a:p>
            <a:endParaRPr lang="en-GB" altLang="en-US" sz="2800" dirty="0"/>
          </a:p>
          <a:p>
            <a:endParaRPr lang="en-GB" altLang="en-US" sz="2800" dirty="0"/>
          </a:p>
          <a:p>
            <a:endParaRPr lang="en-GB" altLang="en-US" sz="2800" dirty="0"/>
          </a:p>
          <a:p>
            <a:r>
              <a:rPr lang="en-GB" altLang="en-US" sz="2800" dirty="0"/>
              <a:t>Is there another steady state?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06" name="Object 10"/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3809206" y="2808992"/>
                <a:ext cx="4573588" cy="15906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&amp;=</m:t>
                                </m:r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𝑑𝑁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&amp;=</m:t>
                                </m:r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𝑟𝐾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num>
                                      <m:den>
                                        <m:r>
                                          <a:rPr lang="en-GB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eqArr>
                          </m:e>
                          <m:e/>
                          <m:e>
                            <m:eqArr>
                              <m:eqArr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𝑑𝑁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&amp;=</m:t>
                                </m:r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𝑟𝐾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e>
                                <m:f>
                                  <m:fPr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𝑑𝑁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&amp;=0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306" name="Object 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3809206" y="2808992"/>
                <a:ext cx="4573588" cy="1590675"/>
              </a:xfrm>
              <a:prstGeom prst="rect">
                <a:avLst/>
              </a:prstGeom>
              <a:blipFill>
                <a:blip r:embed="rId2"/>
                <a:stretch>
                  <a:fillRect l="-133" t="-383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53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993375"/>
              </p:ext>
            </p:extLst>
          </p:nvPr>
        </p:nvGraphicFramePr>
        <p:xfrm>
          <a:off x="6280150" y="1876335"/>
          <a:ext cx="16446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91880" imgH="431640" progId="Equation.3">
                  <p:embed/>
                </p:oleObj>
              </mc:Choice>
              <mc:Fallback>
                <p:oleObj name="Equation" r:id="rId3" imgW="1091880" imgH="431640" progId="Equation.3">
                  <p:embed/>
                  <p:pic>
                    <p:nvPicPr>
                      <p:cNvPr id="553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1876335"/>
                        <a:ext cx="164465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1830388" y="2688340"/>
            <a:ext cx="8335962" cy="14645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1F703C-8C1C-4B50-A0E8-E437CEDA8295}"/>
              </a:ext>
            </a:extLst>
          </p:cNvPr>
          <p:cNvGrpSpPr/>
          <p:nvPr/>
        </p:nvGrpSpPr>
        <p:grpSpPr>
          <a:xfrm>
            <a:off x="2738437" y="5020467"/>
            <a:ext cx="6715125" cy="839787"/>
            <a:chOff x="2047874" y="5032373"/>
            <a:chExt cx="6715125" cy="839787"/>
          </a:xfrm>
        </p:grpSpPr>
        <p:graphicFrame>
          <p:nvGraphicFramePr>
            <p:cNvPr id="55320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6659720"/>
                </p:ext>
              </p:extLst>
            </p:nvPr>
          </p:nvGraphicFramePr>
          <p:xfrm>
            <a:off x="2267744" y="5032373"/>
            <a:ext cx="6115050" cy="839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111480" imgH="431640" progId="Equation.3">
                    <p:embed/>
                  </p:oleObj>
                </mc:Choice>
                <mc:Fallback>
                  <p:oleObj name="Equation" r:id="rId5" imgW="3111480" imgH="431640" progId="Equation.3">
                    <p:embed/>
                    <p:pic>
                      <p:nvPicPr>
                        <p:cNvPr id="5532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7744" y="5032373"/>
                          <a:ext cx="6115050" cy="839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24" name="Rectangle 28"/>
            <p:cNvSpPr>
              <a:spLocks noChangeArrowheads="1"/>
            </p:cNvSpPr>
            <p:nvPr/>
          </p:nvSpPr>
          <p:spPr bwMode="auto">
            <a:xfrm>
              <a:off x="2047874" y="5032373"/>
              <a:ext cx="6715125" cy="83978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Line 24"/>
          <p:cNvSpPr>
            <a:spLocks noChangeShapeType="1"/>
          </p:cNvSpPr>
          <p:nvPr/>
        </p:nvSpPr>
        <p:spPr bwMode="auto">
          <a:xfrm>
            <a:off x="6096000" y="2688340"/>
            <a:ext cx="0" cy="142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9238CE37-A521-49F5-B407-3D8192BC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D36E837D-8F9E-4EE2-9896-F312145DA539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CD1B4-38C5-425C-B5D9-E937435D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Session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C8CA6-630A-4A11-8BF9-CC36C1E00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CD8EF-0B21-4EEA-8D91-8012C3D2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95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96298-8B77-43FA-A351-0EAABD25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Compartmental model building - SEIR	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B6141-327E-4140-84DF-EDB9DC43E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3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Write down the model diagram and accompanying ODE system for an </a:t>
            </a:r>
            <a:r>
              <a:rPr lang="en-GB" sz="2400" b="1" dirty="0">
                <a:latin typeface="Arial Nova Light" panose="020B0304020202020204" pitchFamily="34" charset="0"/>
              </a:rPr>
              <a:t>SEIR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model. Use whatever letters you wish to designate the parameters. </a:t>
            </a:r>
            <a:r>
              <a:rPr lang="en-GB" sz="2400" dirty="0">
                <a:latin typeface="Arial Nova Light" panose="020B0304020202020204" pitchFamily="34" charset="0"/>
              </a:rPr>
              <a:t>Ignore disease induced mortality for now.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F49F8A-2743-4840-8D84-80EAF565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44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43AC5C-0A7E-4B69-ACA3-76471893E677}"/>
              </a:ext>
            </a:extLst>
          </p:cNvPr>
          <p:cNvGrpSpPr/>
          <p:nvPr/>
        </p:nvGrpSpPr>
        <p:grpSpPr>
          <a:xfrm>
            <a:off x="2238375" y="3399170"/>
            <a:ext cx="7715249" cy="1193900"/>
            <a:chOff x="2387601" y="2601668"/>
            <a:chExt cx="7416798" cy="12380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6311C4-3E19-4D3B-826D-E4D552E23F46}"/>
                </a:ext>
              </a:extLst>
            </p:cNvPr>
            <p:cNvGrpSpPr/>
            <p:nvPr/>
          </p:nvGrpSpPr>
          <p:grpSpPr>
            <a:xfrm>
              <a:off x="2387601" y="2639435"/>
              <a:ext cx="7416798" cy="1200331"/>
              <a:chOff x="2980267" y="2828833"/>
              <a:chExt cx="7416798" cy="120033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888E35-F703-4EB0-AD8C-DB2BEDB630D8}"/>
                  </a:ext>
                </a:extLst>
              </p:cNvPr>
              <p:cNvSpPr txBox="1"/>
              <p:nvPr/>
            </p:nvSpPr>
            <p:spPr>
              <a:xfrm>
                <a:off x="2980267" y="2828835"/>
                <a:ext cx="1117600" cy="120032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50C7BB-6813-44B7-9DAD-8CB9D36E945F}"/>
                  </a:ext>
                </a:extLst>
              </p:cNvPr>
              <p:cNvSpPr txBox="1"/>
              <p:nvPr/>
            </p:nvSpPr>
            <p:spPr>
              <a:xfrm>
                <a:off x="5140959" y="2828835"/>
                <a:ext cx="1117600" cy="120032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40000"/>
                      <a:lumOff val="6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C732AA-A598-40E2-BD1B-2FC63CE0BA13}"/>
                  </a:ext>
                </a:extLst>
              </p:cNvPr>
              <p:cNvSpPr txBox="1"/>
              <p:nvPr/>
            </p:nvSpPr>
            <p:spPr>
              <a:xfrm>
                <a:off x="9279465" y="2828833"/>
                <a:ext cx="1117600" cy="1200329"/>
              </a:xfrm>
              <a:prstGeom prst="rect">
                <a:avLst/>
              </a:prstGeom>
              <a:gradFill flip="none" rotWithShape="1">
                <a:gsLst>
                  <a:gs pos="79000">
                    <a:schemeClr val="accent6">
                      <a:lumMod val="60000"/>
                      <a:lumOff val="40000"/>
                    </a:schemeClr>
                  </a:gs>
                  <a:gs pos="46000">
                    <a:schemeClr val="accent6">
                      <a:lumMod val="75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0066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AB8EBCBB-69AE-46E3-8CDB-135CF83ED4E9}"/>
                  </a:ext>
                </a:extLst>
              </p:cNvPr>
              <p:cNvSpPr/>
              <p:nvPr/>
            </p:nvSpPr>
            <p:spPr>
              <a:xfrm>
                <a:off x="4406898" y="3259665"/>
                <a:ext cx="602827" cy="338667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2139AC-6336-4090-B669-C0A5FB14F527}"/>
                  </a:ext>
                </a:extLst>
              </p:cNvPr>
              <p:cNvSpPr txBox="1"/>
              <p:nvPr/>
            </p:nvSpPr>
            <p:spPr>
              <a:xfrm>
                <a:off x="7190213" y="2828833"/>
                <a:ext cx="1117600" cy="1200329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0583301C-031E-40D7-8AEF-6C0CC8A6BA35}"/>
                  </a:ext>
                </a:extLst>
              </p:cNvPr>
              <p:cNvSpPr/>
              <p:nvPr/>
            </p:nvSpPr>
            <p:spPr>
              <a:xfrm>
                <a:off x="6389793" y="3229244"/>
                <a:ext cx="602827" cy="338667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6A12BA22-A3E2-4095-AD63-1823EAA7AF1A}"/>
                  </a:ext>
                </a:extLst>
              </p:cNvPr>
              <p:cNvSpPr/>
              <p:nvPr/>
            </p:nvSpPr>
            <p:spPr>
              <a:xfrm>
                <a:off x="8608906" y="3229244"/>
                <a:ext cx="602827" cy="338667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03B5-4E52-43E4-998F-205C52A899B9}"/>
                  </a:ext>
                </a:extLst>
              </p:cNvPr>
              <p:cNvSpPr txBox="1"/>
              <p:nvPr/>
            </p:nvSpPr>
            <p:spPr>
              <a:xfrm>
                <a:off x="4515270" y="2859912"/>
                <a:ext cx="386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panose="05050102010706020507" pitchFamily="18" charset="2"/>
                    <a:ea typeface="+mn-ea"/>
                    <a:cs typeface="+mn-cs"/>
                  </a:rPr>
                  <a:t>l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141223-3334-405C-B9F4-22E0F127B56C}"/>
                </a:ext>
              </a:extLst>
            </p:cNvPr>
            <p:cNvSpPr txBox="1"/>
            <p:nvPr/>
          </p:nvSpPr>
          <p:spPr>
            <a:xfrm>
              <a:off x="5941641" y="2601668"/>
              <a:ext cx="82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173317-242B-4F0E-BFF0-9C99C1564A9F}"/>
                </a:ext>
              </a:extLst>
            </p:cNvPr>
            <p:cNvSpPr txBox="1"/>
            <p:nvPr/>
          </p:nvSpPr>
          <p:spPr>
            <a:xfrm>
              <a:off x="8119268" y="2601668"/>
              <a:ext cx="82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+mn-cs"/>
                </a:rPr>
                <a:t>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FF6FDD-A07C-44FA-BD99-14ED740CC470}"/>
              </a:ext>
            </a:extLst>
          </p:cNvPr>
          <p:cNvGrpSpPr/>
          <p:nvPr/>
        </p:nvGrpSpPr>
        <p:grpSpPr>
          <a:xfrm>
            <a:off x="2286092" y="4898679"/>
            <a:ext cx="7619816" cy="694061"/>
            <a:chOff x="2264099" y="4687816"/>
            <a:chExt cx="7619816" cy="69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A9AFF87-9DF7-4AA0-A7DD-44592CD32193}"/>
                    </a:ext>
                  </a:extLst>
                </p:cNvPr>
                <p:cNvSpPr/>
                <p:nvPr/>
              </p:nvSpPr>
              <p:spPr>
                <a:xfrm>
                  <a:off x="2264099" y="4687816"/>
                  <a:ext cx="1334211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=−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𝑆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A9AFF87-9DF7-4AA0-A7DD-44592CD321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4099" y="4687816"/>
                  <a:ext cx="1334211" cy="6766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90BFEBD-30FE-41D1-8A1F-70589F51BC5E}"/>
                    </a:ext>
                  </a:extLst>
                </p:cNvPr>
                <p:cNvSpPr/>
                <p:nvPr/>
              </p:nvSpPr>
              <p:spPr>
                <a:xfrm>
                  <a:off x="8791052" y="4705217"/>
                  <a:ext cx="1092863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2000" i="1" dirty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GB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I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90BFEBD-30FE-41D1-8A1F-70589F51BC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1052" y="4705217"/>
                  <a:ext cx="1092863" cy="6766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25D460D-D6D0-48DA-A493-2AFD2629E6DC}"/>
                    </a:ext>
                  </a:extLst>
                </p:cNvPr>
                <p:cNvSpPr/>
                <p:nvPr/>
              </p:nvSpPr>
              <p:spPr>
                <a:xfrm>
                  <a:off x="6617729" y="4687816"/>
                  <a:ext cx="1698157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GB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en-GB" sz="2000" i="1" dirty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GB" sz="2000" b="0" i="1" dirty="0" smtClean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I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25D460D-D6D0-48DA-A493-2AFD2629E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729" y="4687816"/>
                  <a:ext cx="1698157" cy="6766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5B0E5DE-4BF3-4723-BD77-8DF0EA5E3A79}"/>
                    </a:ext>
                  </a:extLst>
                </p:cNvPr>
                <p:cNvSpPr/>
                <p:nvPr/>
              </p:nvSpPr>
              <p:spPr>
                <a:xfrm>
                  <a:off x="4404222" y="4705217"/>
                  <a:ext cx="1782219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GB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5B0E5DE-4BF3-4723-BD77-8DF0EA5E3A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222" y="4705217"/>
                  <a:ext cx="1782219" cy="676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57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96298-8B77-43FA-A351-0EAABD25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Compartmental model building - SEIRS	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B6141-327E-4140-84DF-EDB9DC43E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3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Write down the model diagram and accompanying ODE system for an </a:t>
            </a:r>
            <a:r>
              <a:rPr lang="en-GB" sz="2400" b="1" dirty="0">
                <a:latin typeface="Arial Nova Light" panose="020B0304020202020204" pitchFamily="34" charset="0"/>
              </a:rPr>
              <a:t>SEIRS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model. Use whatever letters you wish to designate the parameters. </a:t>
            </a:r>
            <a:r>
              <a:rPr lang="en-GB" sz="2400" dirty="0">
                <a:latin typeface="Arial Nova Light" panose="020B0304020202020204" pitchFamily="34" charset="0"/>
              </a:rPr>
              <a:t>Ignore disease induced mortality for now.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F7426-4E42-4B01-8497-D629246E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45</a:t>
            </a:fld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FF6FDD-A07C-44FA-BD99-14ED740CC470}"/>
              </a:ext>
            </a:extLst>
          </p:cNvPr>
          <p:cNvGrpSpPr/>
          <p:nvPr/>
        </p:nvGrpSpPr>
        <p:grpSpPr>
          <a:xfrm>
            <a:off x="2063956" y="5407172"/>
            <a:ext cx="8432387" cy="695577"/>
            <a:chOff x="2070480" y="4687816"/>
            <a:chExt cx="8432387" cy="695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A9AFF87-9DF7-4AA0-A7DD-44592CD32193}"/>
                    </a:ext>
                  </a:extLst>
                </p:cNvPr>
                <p:cNvSpPr/>
                <p:nvPr/>
              </p:nvSpPr>
              <p:spPr>
                <a:xfrm>
                  <a:off x="2070480" y="4687816"/>
                  <a:ext cx="1965474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=−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A9AFF87-9DF7-4AA0-A7DD-44592CD321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0480" y="4687816"/>
                  <a:ext cx="1965474" cy="6766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90BFEBD-30FE-41D1-8A1F-70589F51BC5E}"/>
                    </a:ext>
                  </a:extLst>
                </p:cNvPr>
                <p:cNvSpPr/>
                <p:nvPr/>
              </p:nvSpPr>
              <p:spPr>
                <a:xfrm>
                  <a:off x="8791052" y="4706733"/>
                  <a:ext cx="1711815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2000" i="1" dirty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GB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90BFEBD-30FE-41D1-8A1F-70589F51BC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1052" y="4706733"/>
                  <a:ext cx="1711815" cy="6766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25D460D-D6D0-48DA-A493-2AFD2629E6DC}"/>
                    </a:ext>
                  </a:extLst>
                </p:cNvPr>
                <p:cNvSpPr/>
                <p:nvPr/>
              </p:nvSpPr>
              <p:spPr>
                <a:xfrm>
                  <a:off x="6617729" y="4687816"/>
                  <a:ext cx="1698157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GB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en-GB" sz="2000" i="1" dirty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GB" sz="2000" b="0" i="1" dirty="0" smtClean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I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25D460D-D6D0-48DA-A493-2AFD2629E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729" y="4687816"/>
                  <a:ext cx="1698157" cy="6766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5B0E5DE-4BF3-4723-BD77-8DF0EA5E3A79}"/>
                    </a:ext>
                  </a:extLst>
                </p:cNvPr>
                <p:cNvSpPr/>
                <p:nvPr/>
              </p:nvSpPr>
              <p:spPr>
                <a:xfrm>
                  <a:off x="4404222" y="4705217"/>
                  <a:ext cx="1782219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GB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5B0E5DE-4BF3-4723-BD77-8DF0EA5E3A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222" y="4705217"/>
                  <a:ext cx="1782219" cy="676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E5A52F-59FB-4560-B846-9F3860A00195}"/>
              </a:ext>
            </a:extLst>
          </p:cNvPr>
          <p:cNvGrpSpPr/>
          <p:nvPr/>
        </p:nvGrpSpPr>
        <p:grpSpPr>
          <a:xfrm>
            <a:off x="2238375" y="3238302"/>
            <a:ext cx="7715249" cy="1903777"/>
            <a:chOff x="2238375" y="3238302"/>
            <a:chExt cx="7715249" cy="1903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111A9A-B902-4B69-A7EE-980A801271F4}"/>
                </a:ext>
              </a:extLst>
            </p:cNvPr>
            <p:cNvSpPr txBox="1"/>
            <p:nvPr/>
          </p:nvSpPr>
          <p:spPr>
            <a:xfrm>
              <a:off x="5783051" y="4756165"/>
              <a:ext cx="862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640B1A1-AA10-4688-97AE-A1AAC7C98851}"/>
                </a:ext>
              </a:extLst>
            </p:cNvPr>
            <p:cNvGrpSpPr/>
            <p:nvPr/>
          </p:nvGrpSpPr>
          <p:grpSpPr>
            <a:xfrm>
              <a:off x="2238375" y="3238302"/>
              <a:ext cx="7715249" cy="1903777"/>
              <a:chOff x="2238375" y="3238302"/>
              <a:chExt cx="7715249" cy="190377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343AC5C-0A7E-4B69-ACA3-76471893E677}"/>
                  </a:ext>
                </a:extLst>
              </p:cNvPr>
              <p:cNvGrpSpPr/>
              <p:nvPr/>
            </p:nvGrpSpPr>
            <p:grpSpPr>
              <a:xfrm>
                <a:off x="2238375" y="3238302"/>
                <a:ext cx="7715249" cy="1193900"/>
                <a:chOff x="2387601" y="2601668"/>
                <a:chExt cx="7416798" cy="123809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D6311C4-3E19-4D3B-826D-E4D552E23F46}"/>
                    </a:ext>
                  </a:extLst>
                </p:cNvPr>
                <p:cNvGrpSpPr/>
                <p:nvPr/>
              </p:nvGrpSpPr>
              <p:grpSpPr>
                <a:xfrm>
                  <a:off x="2387601" y="2639435"/>
                  <a:ext cx="7416798" cy="1200331"/>
                  <a:chOff x="2980267" y="2828833"/>
                  <a:chExt cx="7416798" cy="1200331"/>
                </a:xfrm>
              </p:grpSpPr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1888E35-F703-4EB0-AD8C-DB2BEDB630D8}"/>
                      </a:ext>
                    </a:extLst>
                  </p:cNvPr>
                  <p:cNvSpPr txBox="1"/>
                  <p:nvPr/>
                </p:nvSpPr>
                <p:spPr>
                  <a:xfrm>
                    <a:off x="2980267" y="2828835"/>
                    <a:ext cx="1117600" cy="1200329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7000"/>
                        </a:schemeClr>
                      </a:gs>
                      <a:gs pos="48000">
                        <a:schemeClr val="accent1">
                          <a:lumMod val="97000"/>
                          <a:lumOff val="3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S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250C7BB-6813-44B7-9DAD-8CB9D36E945F}"/>
                      </a:ext>
                    </a:extLst>
                  </p:cNvPr>
                  <p:cNvSpPr txBox="1"/>
                  <p:nvPr/>
                </p:nvSpPr>
                <p:spPr>
                  <a:xfrm>
                    <a:off x="5140959" y="2828835"/>
                    <a:ext cx="1117600" cy="1200329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40000"/>
                          <a:lumOff val="60000"/>
                          <a:shade val="30000"/>
                          <a:satMod val="115000"/>
                        </a:schemeClr>
                      </a:gs>
                      <a:gs pos="50000">
                        <a:schemeClr val="accent4">
                          <a:lumMod val="40000"/>
                          <a:lumOff val="60000"/>
                          <a:shade val="67500"/>
                          <a:satMod val="115000"/>
                        </a:schemeClr>
                      </a:gs>
                      <a:gs pos="100000">
                        <a:schemeClr val="accent4">
                          <a:lumMod val="40000"/>
                          <a:lumOff val="60000"/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E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C732AA-A598-40E2-BD1B-2FC63CE0BA13}"/>
                      </a:ext>
                    </a:extLst>
                  </p:cNvPr>
                  <p:cNvSpPr txBox="1"/>
                  <p:nvPr/>
                </p:nvSpPr>
                <p:spPr>
                  <a:xfrm>
                    <a:off x="9279465" y="2828833"/>
                    <a:ext cx="1117600" cy="1200329"/>
                  </a:xfrm>
                  <a:prstGeom prst="rect">
                    <a:avLst/>
                  </a:prstGeom>
                  <a:gradFill flip="none" rotWithShape="1">
                    <a:gsLst>
                      <a:gs pos="79000">
                        <a:schemeClr val="accent6">
                          <a:lumMod val="60000"/>
                          <a:lumOff val="40000"/>
                        </a:schemeClr>
                      </a:gs>
                      <a:gs pos="46000">
                        <a:schemeClr val="accent6">
                          <a:lumMod val="75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100000">
                        <a:schemeClr val="accent6">
                          <a:lumMod val="20000"/>
                          <a:lumOff val="8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rgbClr val="0066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Arrow: Right 12">
                    <a:extLst>
                      <a:ext uri="{FF2B5EF4-FFF2-40B4-BE49-F238E27FC236}">
                        <a16:creationId xmlns:a16="http://schemas.microsoft.com/office/drawing/2014/main" id="{AB8EBCBB-69AE-46E3-8CDB-135CF83ED4E9}"/>
                      </a:ext>
                    </a:extLst>
                  </p:cNvPr>
                  <p:cNvSpPr/>
                  <p:nvPr/>
                </p:nvSpPr>
                <p:spPr>
                  <a:xfrm>
                    <a:off x="4406898" y="3259665"/>
                    <a:ext cx="602827" cy="338667"/>
                  </a:xfrm>
                  <a:prstGeom prst="rightArrow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B2139AC-6336-4090-B669-C0A5FB14F527}"/>
                      </a:ext>
                    </a:extLst>
                  </p:cNvPr>
                  <p:cNvSpPr txBox="1"/>
                  <p:nvPr/>
                </p:nvSpPr>
                <p:spPr>
                  <a:xfrm>
                    <a:off x="7190213" y="2828833"/>
                    <a:ext cx="1117600" cy="1200329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Arrow: Right 14">
                    <a:extLst>
                      <a:ext uri="{FF2B5EF4-FFF2-40B4-BE49-F238E27FC236}">
                        <a16:creationId xmlns:a16="http://schemas.microsoft.com/office/drawing/2014/main" id="{0583301C-031E-40D7-8AEF-6C0CC8A6BA35}"/>
                      </a:ext>
                    </a:extLst>
                  </p:cNvPr>
                  <p:cNvSpPr/>
                  <p:nvPr/>
                </p:nvSpPr>
                <p:spPr>
                  <a:xfrm>
                    <a:off x="6389793" y="3229244"/>
                    <a:ext cx="602827" cy="338667"/>
                  </a:xfrm>
                  <a:prstGeom prst="rightArrow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Arrow: Right 15">
                    <a:extLst>
                      <a:ext uri="{FF2B5EF4-FFF2-40B4-BE49-F238E27FC236}">
                        <a16:creationId xmlns:a16="http://schemas.microsoft.com/office/drawing/2014/main" id="{6A12BA22-A3E2-4095-AD63-1823EAA7AF1A}"/>
                      </a:ext>
                    </a:extLst>
                  </p:cNvPr>
                  <p:cNvSpPr/>
                  <p:nvPr/>
                </p:nvSpPr>
                <p:spPr>
                  <a:xfrm>
                    <a:off x="8608906" y="3229244"/>
                    <a:ext cx="602827" cy="338667"/>
                  </a:xfrm>
                  <a:prstGeom prst="rightArrow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B6403B5-4E52-43E4-998F-205C52A899B9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270" y="2859912"/>
                    <a:ext cx="3860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ymbol" panose="05050102010706020507" pitchFamily="18" charset="2"/>
                        <a:ea typeface="+mn-ea"/>
                        <a:cs typeface="+mn-cs"/>
                      </a:rPr>
                      <a:t>l</a:t>
                    </a: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B141223-3334-405C-B9F4-22E0F127B56C}"/>
                    </a:ext>
                  </a:extLst>
                </p:cNvPr>
                <p:cNvSpPr txBox="1"/>
                <p:nvPr/>
              </p:nvSpPr>
              <p:spPr>
                <a:xfrm>
                  <a:off x="5941641" y="2601668"/>
                  <a:ext cx="828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ymbol" panose="05050102010706020507" pitchFamily="18" charset="2"/>
                      <a:ea typeface="+mn-ea"/>
                      <a:cs typeface="+mn-cs"/>
                    </a:rPr>
                    <a:t>g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173317-242B-4F0E-BFF0-9C99C1564A9F}"/>
                    </a:ext>
                  </a:extLst>
                </p:cNvPr>
                <p:cNvSpPr txBox="1"/>
                <p:nvPr/>
              </p:nvSpPr>
              <p:spPr>
                <a:xfrm>
                  <a:off x="8119268" y="2601668"/>
                  <a:ext cx="828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ymbol" panose="05050102010706020507" pitchFamily="18" charset="2"/>
                      <a:ea typeface="+mn-ea"/>
                      <a:cs typeface="+mn-cs"/>
                    </a:rPr>
                    <a:t>t</a:t>
                  </a:r>
                </a:p>
              </p:txBody>
            </p:sp>
          </p:grpSp>
          <p:sp>
            <p:nvSpPr>
              <p:cNvPr id="40" name="Arrow: Curved Left 39">
                <a:extLst>
                  <a:ext uri="{FF2B5EF4-FFF2-40B4-BE49-F238E27FC236}">
                    <a16:creationId xmlns:a16="http://schemas.microsoft.com/office/drawing/2014/main" id="{517BF799-2B36-4259-BCF7-A1F4D5D66F81}"/>
                  </a:ext>
                </a:extLst>
              </p:cNvPr>
              <p:cNvSpPr/>
              <p:nvPr/>
            </p:nvSpPr>
            <p:spPr>
              <a:xfrm rot="5400000">
                <a:off x="5645868" y="1373016"/>
                <a:ext cx="705527" cy="6832600"/>
              </a:xfrm>
              <a:prstGeom prst="curvedLeftArrow">
                <a:avLst>
                  <a:gd name="adj1" fmla="val 17765"/>
                  <a:gd name="adj2" fmla="val 57653"/>
                  <a:gd name="adj3" fmla="val 19807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65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96298-8B77-43FA-A351-0EAABD25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Compartmental model building - SEIR</a:t>
            </a:r>
            <a:r>
              <a:rPr lang="en-GB" baseline="30000" dirty="0"/>
              <a:t>I</a:t>
            </a:r>
            <a:r>
              <a:rPr lang="en-GB" dirty="0"/>
              <a:t>S	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B6141-327E-4140-84DF-EDB9DC43E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Now consider that after an initial infection, individual recover with only </a:t>
            </a:r>
            <a:r>
              <a:rPr lang="en-GB" sz="2400" b="1" dirty="0">
                <a:latin typeface="Arial Nova Light" panose="020B0304020202020204" pitchFamily="34" charset="0"/>
              </a:rPr>
              <a:t>partial immunity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, i.e., </a:t>
            </a:r>
            <a:r>
              <a:rPr lang="en-GB" sz="2400" b="1" dirty="0">
                <a:latin typeface="Arial Nova Light" panose="020B0304020202020204" pitchFamily="34" charset="0"/>
              </a:rPr>
              <a:t>recovered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individuals can be </a:t>
            </a:r>
            <a:r>
              <a:rPr lang="en-GB" sz="2400" b="1" dirty="0">
                <a:latin typeface="Arial Nova Light" panose="020B0304020202020204" pitchFamily="34" charset="0"/>
              </a:rPr>
              <a:t>infected again at a lower rate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compared to fully susceptible individuals. How would you include that in the model? </a:t>
            </a:r>
            <a:r>
              <a:rPr lang="en-GB" sz="2400" dirty="0">
                <a:latin typeface="Arial Nova Light" panose="020B0304020202020204" pitchFamily="34" charset="0"/>
              </a:rPr>
              <a:t>Draw the diagram and write down the equations.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994B6-A205-42B8-A6C0-87217A54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46</a:t>
            </a:fld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3371E9-1190-4F30-B869-52BA6D538A70}"/>
              </a:ext>
            </a:extLst>
          </p:cNvPr>
          <p:cNvGrpSpPr/>
          <p:nvPr/>
        </p:nvGrpSpPr>
        <p:grpSpPr>
          <a:xfrm>
            <a:off x="1679571" y="3592647"/>
            <a:ext cx="8903758" cy="2003297"/>
            <a:chOff x="1679571" y="3592647"/>
            <a:chExt cx="8903758" cy="200329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AD8969-7D62-4238-9372-4BF3AC264D36}"/>
                </a:ext>
              </a:extLst>
            </p:cNvPr>
            <p:cNvGrpSpPr/>
            <p:nvPr/>
          </p:nvGrpSpPr>
          <p:grpSpPr>
            <a:xfrm>
              <a:off x="1679571" y="3592647"/>
              <a:ext cx="8903758" cy="2003297"/>
              <a:chOff x="2238375" y="3220802"/>
              <a:chExt cx="7715249" cy="19213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CD383E4-2FD5-41BD-A931-60B2FEE035D6}"/>
                  </a:ext>
                </a:extLst>
              </p:cNvPr>
              <p:cNvGrpSpPr/>
              <p:nvPr/>
            </p:nvGrpSpPr>
            <p:grpSpPr>
              <a:xfrm>
                <a:off x="2238375" y="3220802"/>
                <a:ext cx="7715249" cy="1228034"/>
                <a:chOff x="2387601" y="2566270"/>
                <a:chExt cx="7416798" cy="127349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6A66D1B-FE18-46C0-BF4F-0B02BA28D2C8}"/>
                    </a:ext>
                  </a:extLst>
                </p:cNvPr>
                <p:cNvGrpSpPr/>
                <p:nvPr/>
              </p:nvGrpSpPr>
              <p:grpSpPr>
                <a:xfrm>
                  <a:off x="2387601" y="2639435"/>
                  <a:ext cx="7416798" cy="1200331"/>
                  <a:chOff x="2980267" y="2828833"/>
                  <a:chExt cx="7416798" cy="1200331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D57FDF7-7220-4660-9C59-98BD0C98671E}"/>
                      </a:ext>
                    </a:extLst>
                  </p:cNvPr>
                  <p:cNvSpPr txBox="1"/>
                  <p:nvPr/>
                </p:nvSpPr>
                <p:spPr>
                  <a:xfrm>
                    <a:off x="2980267" y="2828835"/>
                    <a:ext cx="1117600" cy="1200329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7000"/>
                        </a:schemeClr>
                      </a:gs>
                      <a:gs pos="48000">
                        <a:schemeClr val="accent1">
                          <a:lumMod val="97000"/>
                          <a:lumOff val="3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S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ADD7BE2-1794-46CA-A9BC-142A0485AB61}"/>
                      </a:ext>
                    </a:extLst>
                  </p:cNvPr>
                  <p:cNvSpPr txBox="1"/>
                  <p:nvPr/>
                </p:nvSpPr>
                <p:spPr>
                  <a:xfrm>
                    <a:off x="5140959" y="2828835"/>
                    <a:ext cx="1117600" cy="1200329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40000"/>
                          <a:lumOff val="60000"/>
                          <a:shade val="30000"/>
                          <a:satMod val="115000"/>
                        </a:schemeClr>
                      </a:gs>
                      <a:gs pos="50000">
                        <a:schemeClr val="accent4">
                          <a:lumMod val="40000"/>
                          <a:lumOff val="60000"/>
                          <a:shade val="67500"/>
                          <a:satMod val="115000"/>
                        </a:schemeClr>
                      </a:gs>
                      <a:gs pos="100000">
                        <a:schemeClr val="accent4">
                          <a:lumMod val="40000"/>
                          <a:lumOff val="60000"/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E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7E5E8C4-CF60-475C-911E-FBFA6199CE32}"/>
                      </a:ext>
                    </a:extLst>
                  </p:cNvPr>
                  <p:cNvSpPr txBox="1"/>
                  <p:nvPr/>
                </p:nvSpPr>
                <p:spPr>
                  <a:xfrm>
                    <a:off x="9279465" y="2828833"/>
                    <a:ext cx="1117600" cy="1200329"/>
                  </a:xfrm>
                  <a:prstGeom prst="rect">
                    <a:avLst/>
                  </a:prstGeom>
                  <a:gradFill flip="none" rotWithShape="1">
                    <a:gsLst>
                      <a:gs pos="79000">
                        <a:schemeClr val="accent6">
                          <a:lumMod val="60000"/>
                          <a:lumOff val="40000"/>
                        </a:schemeClr>
                      </a:gs>
                      <a:gs pos="46000">
                        <a:schemeClr val="accent6">
                          <a:lumMod val="75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100000">
                        <a:schemeClr val="accent6">
                          <a:lumMod val="20000"/>
                          <a:lumOff val="8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rgbClr val="0066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Arrow: Right 27">
                    <a:extLst>
                      <a:ext uri="{FF2B5EF4-FFF2-40B4-BE49-F238E27FC236}">
                        <a16:creationId xmlns:a16="http://schemas.microsoft.com/office/drawing/2014/main" id="{314F1435-4519-444F-90AA-6FBD91EA827F}"/>
                      </a:ext>
                    </a:extLst>
                  </p:cNvPr>
                  <p:cNvSpPr/>
                  <p:nvPr/>
                </p:nvSpPr>
                <p:spPr>
                  <a:xfrm>
                    <a:off x="4406898" y="3259665"/>
                    <a:ext cx="602827" cy="338667"/>
                  </a:xfrm>
                  <a:prstGeom prst="rightArrow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9BDDF6B-B677-47CC-9FF0-CB6342BA98BC}"/>
                      </a:ext>
                    </a:extLst>
                  </p:cNvPr>
                  <p:cNvSpPr txBox="1"/>
                  <p:nvPr/>
                </p:nvSpPr>
                <p:spPr>
                  <a:xfrm>
                    <a:off x="7190213" y="2828833"/>
                    <a:ext cx="1117600" cy="1200329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Arrow: Right 29">
                    <a:extLst>
                      <a:ext uri="{FF2B5EF4-FFF2-40B4-BE49-F238E27FC236}">
                        <a16:creationId xmlns:a16="http://schemas.microsoft.com/office/drawing/2014/main" id="{BA0EC75A-8F02-4205-B4BF-10D3BF15AE19}"/>
                      </a:ext>
                    </a:extLst>
                  </p:cNvPr>
                  <p:cNvSpPr/>
                  <p:nvPr/>
                </p:nvSpPr>
                <p:spPr>
                  <a:xfrm>
                    <a:off x="6389793" y="3229244"/>
                    <a:ext cx="602827" cy="338667"/>
                  </a:xfrm>
                  <a:prstGeom prst="rightArrow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Arrow: Right 30">
                    <a:extLst>
                      <a:ext uri="{FF2B5EF4-FFF2-40B4-BE49-F238E27FC236}">
                        <a16:creationId xmlns:a16="http://schemas.microsoft.com/office/drawing/2014/main" id="{728B4B14-F8B9-4522-A1ED-73C38F436122}"/>
                      </a:ext>
                    </a:extLst>
                  </p:cNvPr>
                  <p:cNvSpPr/>
                  <p:nvPr/>
                </p:nvSpPr>
                <p:spPr>
                  <a:xfrm>
                    <a:off x="8523445" y="3075287"/>
                    <a:ext cx="602827" cy="338667"/>
                  </a:xfrm>
                  <a:prstGeom prst="rightArrow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F5F195-0920-46FD-BED8-2383E5D67A04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270" y="2859912"/>
                    <a:ext cx="3860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ymbol" panose="05050102010706020507" pitchFamily="18" charset="2"/>
                        <a:ea typeface="+mn-ea"/>
                        <a:cs typeface="+mn-cs"/>
                      </a:rPr>
                      <a:t>l</a:t>
                    </a:r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C071079-C591-4F9A-856D-F1142DA41179}"/>
                    </a:ext>
                  </a:extLst>
                </p:cNvPr>
                <p:cNvSpPr txBox="1"/>
                <p:nvPr/>
              </p:nvSpPr>
              <p:spPr>
                <a:xfrm>
                  <a:off x="5941641" y="2601668"/>
                  <a:ext cx="828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ymbol" panose="05050102010706020507" pitchFamily="18" charset="2"/>
                      <a:ea typeface="+mn-ea"/>
                      <a:cs typeface="+mn-cs"/>
                    </a:rPr>
                    <a:t>g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52172A-D0D5-44CA-8B83-9B9C6C9D6381}"/>
                    </a:ext>
                  </a:extLst>
                </p:cNvPr>
                <p:cNvSpPr txBox="1"/>
                <p:nvPr/>
              </p:nvSpPr>
              <p:spPr>
                <a:xfrm>
                  <a:off x="7930779" y="2566270"/>
                  <a:ext cx="828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ymbol" panose="05050102010706020507" pitchFamily="18" charset="2"/>
                      <a:ea typeface="+mn-ea"/>
                      <a:cs typeface="+mn-cs"/>
                    </a:rPr>
                    <a:t>t</a:t>
                  </a:r>
                </a:p>
              </p:txBody>
            </p:sp>
          </p:grpSp>
          <p:sp>
            <p:nvSpPr>
              <p:cNvPr id="20" name="Arrow: Curved Left 19">
                <a:extLst>
                  <a:ext uri="{FF2B5EF4-FFF2-40B4-BE49-F238E27FC236}">
                    <a16:creationId xmlns:a16="http://schemas.microsoft.com/office/drawing/2014/main" id="{79D52492-7CFA-4261-AFC4-491DC2079A58}"/>
                  </a:ext>
                </a:extLst>
              </p:cNvPr>
              <p:cNvSpPr/>
              <p:nvPr/>
            </p:nvSpPr>
            <p:spPr>
              <a:xfrm rot="5400000">
                <a:off x="5715484" y="1328088"/>
                <a:ext cx="676660" cy="6951429"/>
              </a:xfrm>
              <a:prstGeom prst="curvedLeftArrow">
                <a:avLst>
                  <a:gd name="adj1" fmla="val 17765"/>
                  <a:gd name="adj2" fmla="val 57653"/>
                  <a:gd name="adj3" fmla="val 19807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0F974-AB4F-4606-89E3-3C68F8BED35F}"/>
                  </a:ext>
                </a:extLst>
              </p:cNvPr>
              <p:cNvSpPr txBox="1"/>
              <p:nvPr/>
            </p:nvSpPr>
            <p:spPr>
              <a:xfrm>
                <a:off x="5783051" y="4772800"/>
                <a:ext cx="862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panose="05050102010706020507" pitchFamily="18" charset="2"/>
                    <a:ea typeface="+mn-ea"/>
                    <a:cs typeface="+mn-cs"/>
                  </a:rPr>
                  <a:t>a</a:t>
                </a:r>
              </a:p>
            </p:txBody>
          </p:sp>
        </p:grp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09924212-4F5C-4FC0-9ABE-85D5459A55E1}"/>
                </a:ext>
              </a:extLst>
            </p:cNvPr>
            <p:cNvSpPr/>
            <p:nvPr/>
          </p:nvSpPr>
          <p:spPr>
            <a:xfrm rot="10800000">
              <a:off x="8284860" y="4309353"/>
              <a:ext cx="723685" cy="34050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E90277-C1AF-43A4-BD76-21D56CF4141A}"/>
                </a:ext>
              </a:extLst>
            </p:cNvPr>
            <p:cNvSpPr txBox="1"/>
            <p:nvPr/>
          </p:nvSpPr>
          <p:spPr>
            <a:xfrm>
              <a:off x="8552785" y="4604129"/>
              <a:ext cx="463485" cy="371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+mn-cs"/>
                </a:rPr>
                <a:t>sl</a:t>
              </a:r>
              <a:endPara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119278-9123-4474-BA14-C61B09C84822}"/>
              </a:ext>
            </a:extLst>
          </p:cNvPr>
          <p:cNvGrpSpPr/>
          <p:nvPr/>
        </p:nvGrpSpPr>
        <p:grpSpPr>
          <a:xfrm>
            <a:off x="1549400" y="5762775"/>
            <a:ext cx="10127924" cy="694061"/>
            <a:chOff x="2070480" y="4687816"/>
            <a:chExt cx="9681101" cy="69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A97A7A3-101B-40AF-B0B6-FC4CB965C2C9}"/>
                    </a:ext>
                  </a:extLst>
                </p:cNvPr>
                <p:cNvSpPr/>
                <p:nvPr/>
              </p:nvSpPr>
              <p:spPr>
                <a:xfrm>
                  <a:off x="2070480" y="4687816"/>
                  <a:ext cx="1965474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=−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A97A7A3-101B-40AF-B0B6-FC4CB965C2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0480" y="4687816"/>
                  <a:ext cx="1965474" cy="6766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81A226A-C7E2-4784-A1D1-36BBF83C93B4}"/>
                    </a:ext>
                  </a:extLst>
                </p:cNvPr>
                <p:cNvSpPr/>
                <p:nvPr/>
              </p:nvSpPr>
              <p:spPr>
                <a:xfrm>
                  <a:off x="9278660" y="4705217"/>
                  <a:ext cx="2472921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2000" i="1" dirty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GB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81A226A-C7E2-4784-A1D1-36BBF83C9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8660" y="4705217"/>
                  <a:ext cx="2472921" cy="6766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97199D6-FD59-4F75-858A-83CA42CDCA74}"/>
                    </a:ext>
                  </a:extLst>
                </p:cNvPr>
                <p:cNvSpPr/>
                <p:nvPr/>
              </p:nvSpPr>
              <p:spPr>
                <a:xfrm>
                  <a:off x="6617729" y="4687816"/>
                  <a:ext cx="2467278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GB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2000" i="1" dirty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GB" sz="2000" b="0" i="1" dirty="0" smtClean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GB" sz="2000" b="0" i="1" dirty="0" smtClean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 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97199D6-FD59-4F75-858A-83CA42CDCA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729" y="4687816"/>
                  <a:ext cx="2467278" cy="6766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FE3726-9E51-4C6F-8459-0EF702EBC837}"/>
                    </a:ext>
                  </a:extLst>
                </p:cNvPr>
                <p:cNvSpPr/>
                <p:nvPr/>
              </p:nvSpPr>
              <p:spPr>
                <a:xfrm>
                  <a:off x="4404222" y="4705217"/>
                  <a:ext cx="1782219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GB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FE3726-9E51-4C6F-8459-0EF702EBC8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222" y="4705217"/>
                  <a:ext cx="1782219" cy="676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631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96298-8B77-43FA-A351-0EAABD25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Compartmental model building - SEIR</a:t>
            </a:r>
            <a:r>
              <a:rPr lang="en-GB" baseline="30000" dirty="0"/>
              <a:t>I</a:t>
            </a:r>
            <a:r>
              <a:rPr lang="en-GB" dirty="0"/>
              <a:t>S	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B6141-327E-4140-84DF-EDB9DC43E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45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What if </a:t>
            </a:r>
            <a:r>
              <a:rPr lang="en-GB" sz="2400" b="1" dirty="0">
                <a:latin typeface="Arial Nova Light" panose="020B0304020202020204" pitchFamily="34" charset="0"/>
              </a:rPr>
              <a:t>partial immunity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, implies that a second infection will be shorter than the first? How would you include that in the model? </a:t>
            </a:r>
            <a:r>
              <a:rPr lang="en-GB" sz="2400" dirty="0">
                <a:latin typeface="Arial Nova Light" panose="020B0304020202020204" pitchFamily="34" charset="0"/>
              </a:rPr>
              <a:t>Draw the diagram and write down the equations.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ADBB4-17DB-4077-BD1F-06A1A61E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47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4671BC-96E1-B050-D9A3-7A0EFFB2B942}"/>
              </a:ext>
            </a:extLst>
          </p:cNvPr>
          <p:cNvGrpSpPr/>
          <p:nvPr/>
        </p:nvGrpSpPr>
        <p:grpSpPr>
          <a:xfrm>
            <a:off x="183534" y="5764021"/>
            <a:ext cx="11909305" cy="709484"/>
            <a:chOff x="183534" y="5764021"/>
            <a:chExt cx="11909305" cy="70948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119278-9123-4474-BA14-C61B09C84822}"/>
                </a:ext>
              </a:extLst>
            </p:cNvPr>
            <p:cNvGrpSpPr/>
            <p:nvPr/>
          </p:nvGrpSpPr>
          <p:grpSpPr>
            <a:xfrm>
              <a:off x="183534" y="5764021"/>
              <a:ext cx="9581700" cy="709484"/>
              <a:chOff x="2070480" y="4687816"/>
              <a:chExt cx="8072487" cy="7094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9A97A7A3-101B-40AF-B0B6-FC4CB965C2C9}"/>
                      </a:ext>
                    </a:extLst>
                  </p:cNvPr>
                  <p:cNvSpPr/>
                  <p:nvPr/>
                </p:nvSpPr>
                <p:spPr>
                  <a:xfrm>
                    <a:off x="2070480" y="4687816"/>
                    <a:ext cx="1965474" cy="6766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𝑑𝑆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=−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𝜆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𝑆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9A97A7A3-101B-40AF-B0B6-FC4CB965C2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80" y="4687816"/>
                    <a:ext cx="1965474" cy="67666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81A226A-C7E2-4784-A1D1-36BBF83C93B4}"/>
                      </a:ext>
                    </a:extLst>
                  </p:cNvPr>
                  <p:cNvSpPr/>
                  <p:nvPr/>
                </p:nvSpPr>
                <p:spPr>
                  <a:xfrm>
                    <a:off x="7198522" y="4711523"/>
                    <a:ext cx="2944445" cy="6766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𝑑𝑅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𝜆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81A226A-C7E2-4784-A1D1-36BBF83C93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8522" y="4711523"/>
                    <a:ext cx="2944445" cy="67666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D97199D6-FD59-4F75-858A-83CA42CDCA74}"/>
                      </a:ext>
                    </a:extLst>
                  </p:cNvPr>
                  <p:cNvSpPr/>
                  <p:nvPr/>
                </p:nvSpPr>
                <p:spPr>
                  <a:xfrm>
                    <a:off x="5494932" y="4687816"/>
                    <a:ext cx="1713208" cy="6766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2000" b="0" i="1" dirty="0" smtClean="0">
                              <a:solidFill>
                                <a:prstClr val="black"/>
                              </a:solidFill>
                              <a:latin typeface="Symbol" panose="05050102010706020507" pitchFamily="18" charset="2"/>
                            </a:rPr>
                            <m:t> </m:t>
                          </m:r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D97199D6-FD59-4F75-858A-83CA42CDCA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4932" y="4687816"/>
                    <a:ext cx="1713208" cy="6766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FFE3726-9E51-4C6F-8459-0EF702EBC837}"/>
                      </a:ext>
                    </a:extLst>
                  </p:cNvPr>
                  <p:cNvSpPr/>
                  <p:nvPr/>
                </p:nvSpPr>
                <p:spPr>
                  <a:xfrm>
                    <a:off x="3796810" y="4720640"/>
                    <a:ext cx="1782219" cy="6766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GB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𝜆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𝑆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FFE3726-9E51-4C6F-8459-0EF702EBC8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6810" y="4720640"/>
                    <a:ext cx="1782219" cy="67666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EB1F3F0-139B-46E7-AA53-414988E330ED}"/>
                    </a:ext>
                  </a:extLst>
                </p:cNvPr>
                <p:cNvSpPr/>
                <p:nvPr/>
              </p:nvSpPr>
              <p:spPr>
                <a:xfrm>
                  <a:off x="9903585" y="5787728"/>
                  <a:ext cx="2189254" cy="676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0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b="0" i="1" dirty="0" smtClean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 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EB1F3F0-139B-46E7-AA53-414988E330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3585" y="5787728"/>
                  <a:ext cx="2189254" cy="6766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6A47DF-8A95-421B-86E4-EAEEC793B690}"/>
              </a:ext>
            </a:extLst>
          </p:cNvPr>
          <p:cNvGrpSpPr/>
          <p:nvPr/>
        </p:nvGrpSpPr>
        <p:grpSpPr>
          <a:xfrm>
            <a:off x="610870" y="3304852"/>
            <a:ext cx="11028009" cy="2084158"/>
            <a:chOff x="847550" y="3348569"/>
            <a:chExt cx="11028009" cy="20841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3371E9-1190-4F30-B869-52BA6D538A70}"/>
                </a:ext>
              </a:extLst>
            </p:cNvPr>
            <p:cNvGrpSpPr/>
            <p:nvPr/>
          </p:nvGrpSpPr>
          <p:grpSpPr>
            <a:xfrm>
              <a:off x="847550" y="3348569"/>
              <a:ext cx="9496629" cy="2084158"/>
              <a:chOff x="2019246" y="3511788"/>
              <a:chExt cx="9496629" cy="208415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8AD8969-7D62-4238-9372-4BF3AC264D36}"/>
                  </a:ext>
                </a:extLst>
              </p:cNvPr>
              <p:cNvGrpSpPr/>
              <p:nvPr/>
            </p:nvGrpSpPr>
            <p:grpSpPr>
              <a:xfrm>
                <a:off x="2019246" y="3628239"/>
                <a:ext cx="8564083" cy="1967707"/>
                <a:chOff x="2532709" y="3254937"/>
                <a:chExt cx="7420915" cy="1887197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CD383E4-2FD5-41BD-A931-60B2FEE035D6}"/>
                    </a:ext>
                  </a:extLst>
                </p:cNvPr>
                <p:cNvGrpSpPr/>
                <p:nvPr/>
              </p:nvGrpSpPr>
              <p:grpSpPr>
                <a:xfrm>
                  <a:off x="2532709" y="3254937"/>
                  <a:ext cx="7420915" cy="1193898"/>
                  <a:chOff x="2670549" y="2601668"/>
                  <a:chExt cx="7133850" cy="1238096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6A66D1B-FE18-46C0-BF4F-0B02BA28D2C8}"/>
                      </a:ext>
                    </a:extLst>
                  </p:cNvPr>
                  <p:cNvGrpSpPr/>
                  <p:nvPr/>
                </p:nvGrpSpPr>
                <p:grpSpPr>
                  <a:xfrm>
                    <a:off x="2670549" y="2639435"/>
                    <a:ext cx="7133850" cy="1200329"/>
                    <a:chOff x="3263215" y="2828833"/>
                    <a:chExt cx="7133850" cy="1200329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1D57FDF7-7220-4660-9C59-98BD0C9867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3215" y="2828833"/>
                      <a:ext cx="1117600" cy="120032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DADD7BE2-1794-46CA-A9BC-142A0485AB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85467" y="2828833"/>
                      <a:ext cx="1117600" cy="120032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40000"/>
                            <a:lumOff val="60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40000"/>
                            <a:lumOff val="60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40000"/>
                            <a:lumOff val="6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7E5E8C4-CF60-475C-911E-FBFA6199CE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79465" y="2828833"/>
                      <a:ext cx="1117600" cy="1200329"/>
                    </a:xfrm>
                    <a:prstGeom prst="rect">
                      <a:avLst/>
                    </a:prstGeom>
                    <a:gradFill flip="none" rotWithShape="1">
                      <a:gsLst>
                        <a:gs pos="79000">
                          <a:schemeClr val="accent6">
                            <a:lumMod val="60000"/>
                            <a:lumOff val="40000"/>
                          </a:schemeClr>
                        </a:gs>
                        <a:gs pos="46000">
                          <a:schemeClr val="accent6">
                            <a:lumMod val="75000"/>
                          </a:schemeClr>
                        </a:gs>
                        <a:gs pos="0">
                          <a:schemeClr val="accent6">
                            <a:lumMod val="50000"/>
                          </a:schemeClr>
                        </a:gs>
                        <a:gs pos="100000">
                          <a:schemeClr val="accent6">
                            <a:lumMod val="20000"/>
                            <a:lumOff val="8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solidFill>
                        <a:srgbClr val="0066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" name="Arrow: Right 27">
                      <a:extLst>
                        <a:ext uri="{FF2B5EF4-FFF2-40B4-BE49-F238E27FC236}">
                          <a16:creationId xmlns:a16="http://schemas.microsoft.com/office/drawing/2014/main" id="{314F1435-4519-444F-90AA-6FBD91EA82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2253" y="3259663"/>
                      <a:ext cx="602827" cy="338667"/>
                    </a:xfrm>
                    <a:prstGeom prst="rightArrow">
                      <a:avLst/>
                    </a:prstGeom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79BDDF6B-B677-47CC-9FF0-CB6342BA98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90213" y="2828833"/>
                      <a:ext cx="1117600" cy="120032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GB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" name="Arrow: Right 29">
                      <a:extLst>
                        <a:ext uri="{FF2B5EF4-FFF2-40B4-BE49-F238E27FC236}">
                          <a16:creationId xmlns:a16="http://schemas.microsoft.com/office/drawing/2014/main" id="{BA0EC75A-8F02-4205-B4BF-10D3BF15AE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6170" y="3229244"/>
                      <a:ext cx="602827" cy="338667"/>
                    </a:xfrm>
                    <a:prstGeom prst="rightArrow">
                      <a:avLst/>
                    </a:prstGeom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" name="Arrow: Right 30">
                      <a:extLst>
                        <a:ext uri="{FF2B5EF4-FFF2-40B4-BE49-F238E27FC236}">
                          <a16:creationId xmlns:a16="http://schemas.microsoft.com/office/drawing/2014/main" id="{728B4B14-F8B9-4522-A1ED-73C38F4361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23445" y="3234418"/>
                      <a:ext cx="602827" cy="338667"/>
                    </a:xfrm>
                    <a:prstGeom prst="rightArrow">
                      <a:avLst/>
                    </a:prstGeom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57F5F195-0920-46FD-BED8-2383E5D67A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7806" y="2859912"/>
                      <a:ext cx="3860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ymbol" panose="05050102010706020507" pitchFamily="18" charset="2"/>
                          <a:ea typeface="+mn-ea"/>
                          <a:cs typeface="+mn-cs"/>
                        </a:rPr>
                        <a:t>l</a:t>
                      </a:r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C071079-C591-4F9A-856D-F1142DA4117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1641" y="2601668"/>
                    <a:ext cx="8286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ymbol" panose="05050102010706020507" pitchFamily="18" charset="2"/>
                        <a:ea typeface="+mn-ea"/>
                        <a:cs typeface="+mn-cs"/>
                      </a:rPr>
                      <a:t>g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852172A-D0D5-44CA-8B83-9B9C6C9D6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930779" y="2709624"/>
                    <a:ext cx="8286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ymbol" panose="05050102010706020507" pitchFamily="18" charset="2"/>
                        <a:ea typeface="+mn-ea"/>
                        <a:cs typeface="+mn-cs"/>
                      </a:rPr>
                      <a:t>t</a:t>
                    </a:r>
                    <a:r>
                      <a:rPr kumimoji="0" lang="en-GB" sz="18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ymbol" panose="05050102010706020507" pitchFamily="18" charset="2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</p:grpSp>
            <p:sp>
              <p:nvSpPr>
                <p:cNvPr id="20" name="Arrow: Curved Left 19">
                  <a:extLst>
                    <a:ext uri="{FF2B5EF4-FFF2-40B4-BE49-F238E27FC236}">
                      <a16:creationId xmlns:a16="http://schemas.microsoft.com/office/drawing/2014/main" id="{79D52492-7CFA-4261-AFC4-491DC2079A58}"/>
                    </a:ext>
                  </a:extLst>
                </p:cNvPr>
                <p:cNvSpPr/>
                <p:nvPr/>
              </p:nvSpPr>
              <p:spPr>
                <a:xfrm rot="5400000">
                  <a:off x="5894881" y="1507487"/>
                  <a:ext cx="676660" cy="6592634"/>
                </a:xfrm>
                <a:prstGeom prst="curvedLeftArrow">
                  <a:avLst>
                    <a:gd name="adj1" fmla="val 17765"/>
                    <a:gd name="adj2" fmla="val 57653"/>
                    <a:gd name="adj3" fmla="val 19807"/>
                  </a:avLst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9D0F974-AB4F-4606-89E3-3C68F8BED35F}"/>
                    </a:ext>
                  </a:extLst>
                </p:cNvPr>
                <p:cNvSpPr txBox="1"/>
                <p:nvPr/>
              </p:nvSpPr>
              <p:spPr>
                <a:xfrm>
                  <a:off x="5783051" y="4772800"/>
                  <a:ext cx="8620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ymbol" panose="05050102010706020507" pitchFamily="18" charset="2"/>
                      <a:ea typeface="+mn-ea"/>
                      <a:cs typeface="+mn-cs"/>
                    </a:rPr>
                    <a:t>a</a:t>
                  </a:r>
                </a:p>
              </p:txBody>
            </p:sp>
          </p:grp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09924212-4F5C-4FC0-9ABE-85D5459A55E1}"/>
                  </a:ext>
                </a:extLst>
              </p:cNvPr>
              <p:cNvSpPr/>
              <p:nvPr/>
            </p:nvSpPr>
            <p:spPr>
              <a:xfrm>
                <a:off x="10792190" y="3883129"/>
                <a:ext cx="723685" cy="340509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E90277-C1AF-43A4-BD76-21D56CF4141A}"/>
                  </a:ext>
                </a:extLst>
              </p:cNvPr>
              <p:cNvSpPr txBox="1"/>
              <p:nvPr/>
            </p:nvSpPr>
            <p:spPr>
              <a:xfrm>
                <a:off x="10852946" y="3511788"/>
                <a:ext cx="463485" cy="371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panose="05050102010706020507" pitchFamily="18" charset="2"/>
                    <a:ea typeface="+mn-ea"/>
                    <a:cs typeface="+mn-cs"/>
                  </a:rPr>
                  <a:t>sl</a:t>
                </a:r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5EDCD1-901A-48E6-A9BC-9C331BBC4861}"/>
                </a:ext>
              </a:extLst>
            </p:cNvPr>
            <p:cNvSpPr txBox="1"/>
            <p:nvPr/>
          </p:nvSpPr>
          <p:spPr>
            <a:xfrm>
              <a:off x="9958893" y="4419322"/>
              <a:ext cx="994812" cy="371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+mn-cs"/>
                </a:rPr>
                <a:t>t</a:t>
              </a:r>
              <a:r>
                <a:rPr kumimoji="0" lang="en-GB" sz="18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A6A63F-7252-4B6E-9B58-D9EB03CC97A8}"/>
                </a:ext>
              </a:extLst>
            </p:cNvPr>
            <p:cNvSpPr txBox="1"/>
            <p:nvPr/>
          </p:nvSpPr>
          <p:spPr>
            <a:xfrm>
              <a:off x="10533896" y="3503572"/>
              <a:ext cx="1341663" cy="1206859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kumimoji="0" lang="en-GB" sz="3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CE99B9AF-EAD2-49A4-A1A7-F85B3F0282BF}"/>
                </a:ext>
              </a:extLst>
            </p:cNvPr>
            <p:cNvSpPr/>
            <p:nvPr/>
          </p:nvSpPr>
          <p:spPr>
            <a:xfrm rot="10800000">
              <a:off x="9601350" y="4161485"/>
              <a:ext cx="723685" cy="34050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30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96298-8B77-43FA-A351-0EAABD25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see how the dynamics change with key parameter changes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4C16C-73DC-4025-AF20-73931CB7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48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F312C-FE24-4E0F-8254-84E3B5BA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46" y="2095071"/>
            <a:ext cx="6791907" cy="454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3237FB-1E7B-4757-B642-16EE3442F9FB}"/>
              </a:ext>
            </a:extLst>
          </p:cNvPr>
          <p:cNvSpPr txBox="1"/>
          <p:nvPr/>
        </p:nvSpPr>
        <p:spPr>
          <a:xfrm>
            <a:off x="3047999" y="19104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https://www.epidemix.app/</a:t>
            </a:r>
          </a:p>
        </p:txBody>
      </p:sp>
    </p:spTree>
    <p:extLst>
      <p:ext uri="{BB962C8B-B14F-4D97-AF65-F5344CB8AC3E}">
        <p14:creationId xmlns:p14="http://schemas.microsoft.com/office/powerpoint/2010/main" val="3687187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DC6C-BAC5-4673-A883-79CFC825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the SIR model with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B0CB5-71F2-4FC1-994C-0C2969236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5955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 = 1000</a:t>
            </a:r>
          </a:p>
          <a:p>
            <a:pPr marL="0" indent="0">
              <a:buNone/>
            </a:pPr>
            <a:r>
              <a:rPr lang="en-GB" dirty="0"/>
              <a:t>I(t=0) = 1</a:t>
            </a:r>
          </a:p>
          <a:p>
            <a:pPr marL="0" indent="0">
              <a:buNone/>
            </a:pPr>
            <a:r>
              <a:rPr lang="en-GB" dirty="0"/>
              <a:t>Beta= 0.4</a:t>
            </a:r>
          </a:p>
          <a:p>
            <a:pPr marL="0" indent="0">
              <a:buNone/>
            </a:pPr>
            <a:r>
              <a:rPr lang="en-GB" dirty="0"/>
              <a:t>Recovery from infection = 5 days</a:t>
            </a:r>
          </a:p>
          <a:p>
            <a:pPr marL="0" indent="0">
              <a:buNone/>
            </a:pPr>
            <a:r>
              <a:rPr lang="en-GB" dirty="0"/>
              <a:t>Timeline = 365 days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2BEE6-B140-4C54-AB7D-7E18C631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49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96D729-884B-460C-8C1B-8DC32DCB9DB7}"/>
              </a:ext>
            </a:extLst>
          </p:cNvPr>
          <p:cNvSpPr txBox="1">
            <a:spLocks/>
          </p:cNvSpPr>
          <p:nvPr/>
        </p:nvSpPr>
        <p:spPr>
          <a:xfrm>
            <a:off x="838200" y="4896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Download the csv files and plot them in R.</a:t>
            </a:r>
          </a:p>
        </p:txBody>
      </p:sp>
    </p:spTree>
    <p:extLst>
      <p:ext uri="{BB962C8B-B14F-4D97-AF65-F5344CB8AC3E}">
        <p14:creationId xmlns:p14="http://schemas.microsoft.com/office/powerpoint/2010/main" val="115128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D45E7-0779-4A8F-B7BC-0FE67B97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Outbreak investigation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A8EA64-03A4-B4BF-137B-65F72F916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53838-BBD5-4CED-BC8F-A52ECF8872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5</a:t>
            </a:fld>
            <a:endParaRPr lang="en-GB"/>
          </a:p>
        </p:txBody>
      </p:sp>
      <p:pic>
        <p:nvPicPr>
          <p:cNvPr id="9218" name="Picture 2" descr="You Can Help Break the Chain of Transmission - The New York Times">
            <a:extLst>
              <a:ext uri="{FF2B5EF4-FFF2-40B4-BE49-F238E27FC236}">
                <a16:creationId xmlns:a16="http://schemas.microsoft.com/office/drawing/2014/main" id="{C4C5F04F-223D-4790-B739-F1FBE4C14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3749" r="22" b="50000"/>
          <a:stretch/>
        </p:blipFill>
        <p:spPr bwMode="auto">
          <a:xfrm>
            <a:off x="919467" y="1412441"/>
            <a:ext cx="4600206" cy="403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4D8CB4-6B3F-4414-A8B4-E89FE51CB0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272190"/>
              </p:ext>
            </p:extLst>
          </p:nvPr>
        </p:nvGraphicFramePr>
        <p:xfrm>
          <a:off x="5805222" y="1592460"/>
          <a:ext cx="5467311" cy="3918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14F8F0-481A-45EE-8448-FA5051DC8E16}"/>
              </a:ext>
            </a:extLst>
          </p:cNvPr>
          <p:cNvSpPr txBox="1"/>
          <p:nvPr/>
        </p:nvSpPr>
        <p:spPr>
          <a:xfrm>
            <a:off x="7227651" y="2456358"/>
            <a:ext cx="214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err="1"/>
              <a:t>Cases</a:t>
            </a:r>
            <a:r>
              <a:rPr lang="en-GB" sz="2400" i="1" baseline="-25000" dirty="0" err="1"/>
              <a:t>t</a:t>
            </a:r>
            <a:r>
              <a:rPr lang="en-GB" sz="2400" i="1" dirty="0"/>
              <a:t> = 2</a:t>
            </a:r>
            <a:r>
              <a:rPr lang="en-GB" sz="2400" i="1" baseline="30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91899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00B5-61EF-4D64-9399-4571E44A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23"/>
            <a:ext cx="10515600" cy="1460498"/>
          </a:xfrm>
        </p:spPr>
        <p:txBody>
          <a:bodyPr/>
          <a:lstStyle/>
          <a:p>
            <a:r>
              <a:rPr lang="en-GB" dirty="0"/>
              <a:t>Import the 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46AD-C1C2-4104-9321-16C0E70D7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649" y="1401083"/>
            <a:ext cx="6736702" cy="171067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269875" indent="0">
              <a:buNone/>
            </a:pP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setwd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('C:/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mgh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-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mmid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’)</a:t>
            </a:r>
          </a:p>
          <a:p>
            <a:pPr marL="269875" indent="0">
              <a:buNone/>
            </a:pPr>
            <a:endParaRPr lang="en-GB" sz="1800" dirty="0">
              <a:solidFill>
                <a:srgbClr val="92D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69875" indent="0">
              <a:buNone/>
            </a:pP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app&lt;-read.csv('SIR.csv', header = T)</a:t>
            </a:r>
          </a:p>
          <a:p>
            <a:pPr marL="269875" indent="0">
              <a:buNone/>
            </a:pP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5C79524-D727-4E87-AA5B-D020721E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50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F449-4520-47A6-86BF-F1E0FC442DE6}"/>
              </a:ext>
            </a:extLst>
          </p:cNvPr>
          <p:cNvSpPr txBox="1"/>
          <p:nvPr/>
        </p:nvSpPr>
        <p:spPr>
          <a:xfrm>
            <a:off x="838200" y="3692662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Make a (S,I) phase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69ED5-B3F1-4683-977D-ECDC36FCBA35}"/>
              </a:ext>
            </a:extLst>
          </p:cNvPr>
          <p:cNvSpPr txBox="1"/>
          <p:nvPr/>
        </p:nvSpPr>
        <p:spPr>
          <a:xfrm>
            <a:off x="2727648" y="4618852"/>
            <a:ext cx="6736701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69875"/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plot(</a:t>
            </a:r>
            <a:r>
              <a:rPr lang="en-GB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app$S</a:t>
            </a:r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app$Is</a:t>
            </a:r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69875"/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plot(app)</a:t>
            </a:r>
          </a:p>
          <a:p>
            <a:pPr marL="269875"/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plot(app[,c(2,5,6)])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00AF2-D0C4-4A49-814B-69958340BD23}"/>
              </a:ext>
            </a:extLst>
          </p:cNvPr>
          <p:cNvSpPr txBox="1"/>
          <p:nvPr/>
        </p:nvSpPr>
        <p:spPr>
          <a:xfrm>
            <a:off x="7836494" y="1149356"/>
            <a:ext cx="4255806" cy="923330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 is the working directory we will be working from all week. Please store ALL files from canvas on this 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DA4B2-5CFB-49F5-852A-8FD6317B9359}"/>
              </a:ext>
            </a:extLst>
          </p:cNvPr>
          <p:cNvSpPr txBox="1"/>
          <p:nvPr/>
        </p:nvSpPr>
        <p:spPr>
          <a:xfrm>
            <a:off x="7836494" y="2212807"/>
            <a:ext cx="4255806" cy="923330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is how you import a csv file onto R, preserving the column names (header row).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34A89-D9E3-48D8-ACA5-2195FA0F8837}"/>
              </a:ext>
            </a:extLst>
          </p:cNvPr>
          <p:cNvSpPr txBox="1"/>
          <p:nvPr/>
        </p:nvSpPr>
        <p:spPr>
          <a:xfrm>
            <a:off x="7741067" y="4399004"/>
            <a:ext cx="4255806" cy="64633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Note that plotting a matrix or </a:t>
            </a:r>
            <a:r>
              <a:rPr lang="en-GB" dirty="0" err="1">
                <a:solidFill>
                  <a:schemeClr val="bg1"/>
                </a:solidFill>
              </a:rPr>
              <a:t>dataframe</a:t>
            </a:r>
            <a:r>
              <a:rPr lang="en-GB" dirty="0">
                <a:solidFill>
                  <a:schemeClr val="bg1"/>
                </a:solidFill>
              </a:rPr>
              <a:t> produces multiple plots simultaneously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62831-CAA1-49FC-951A-70848D778D85}"/>
              </a:ext>
            </a:extLst>
          </p:cNvPr>
          <p:cNvSpPr txBox="1"/>
          <p:nvPr/>
        </p:nvSpPr>
        <p:spPr>
          <a:xfrm>
            <a:off x="7741067" y="5219016"/>
            <a:ext cx="4255806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 can select which columns to look 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B0C6B-67E0-42C3-9E23-691768BD1848}"/>
              </a:ext>
            </a:extLst>
          </p:cNvPr>
          <p:cNvSpPr txBox="1"/>
          <p:nvPr/>
        </p:nvSpPr>
        <p:spPr>
          <a:xfrm>
            <a:off x="-1" y="0"/>
            <a:ext cx="1811709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</a:rPr>
              <a:t>Epidemix_import.R</a:t>
            </a:r>
            <a:endParaRPr lang="en-GB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98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96298-8B77-43FA-A351-0EAABD25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mathematical models – SIR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B6141-327E-4140-84DF-EDB9DC43E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6965"/>
            <a:ext cx="11353800" cy="310407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Let’s use a similar coding template to the one you’ve seen  during the R programming module. Remember this?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FD445C-A10D-4855-A39D-B583D3E1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51</a:t>
            </a:fld>
            <a:endParaRPr lang="en-GB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A23EC1C-59E3-4013-8514-C45D6EB6A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35" y="2734594"/>
            <a:ext cx="2941371" cy="394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4A25A4-7659-4497-AE16-5D5D9FA72894}"/>
              </a:ext>
            </a:extLst>
          </p:cNvPr>
          <p:cNvSpPr txBox="1"/>
          <p:nvPr/>
        </p:nvSpPr>
        <p:spPr>
          <a:xfrm>
            <a:off x="838200" y="3105834"/>
            <a:ext cx="77768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Step 1</a:t>
            </a:r>
            <a:r>
              <a:rPr lang="en-GB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- Let’s translate these </a:t>
            </a:r>
            <a:r>
              <a:rPr lang="en-GB" b="1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differential</a:t>
            </a:r>
            <a:r>
              <a:rPr lang="en-GB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equations into an R function.</a:t>
            </a:r>
          </a:p>
          <a:p>
            <a:endParaRPr lang="en-GB" dirty="0">
              <a:solidFill>
                <a:srgbClr val="666666"/>
              </a:solidFill>
              <a:latin typeface="Roboto" panose="02000000000000000000" pitchFamily="2" charset="0"/>
            </a:endParaRPr>
          </a:p>
          <a:p>
            <a:r>
              <a:rPr lang="en-GB" b="1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Step 2</a:t>
            </a:r>
            <a:r>
              <a:rPr lang="en-GB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- Define the </a:t>
            </a:r>
            <a:r>
              <a:rPr lang="en-GB" b="1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initial conditions</a:t>
            </a:r>
            <a:r>
              <a:rPr lang="en-GB" dirty="0">
                <a:solidFill>
                  <a:srgbClr val="666666"/>
                </a:solidFill>
                <a:latin typeface="Roboto" panose="02000000000000000000" pitchFamily="2" charset="0"/>
              </a:rPr>
              <a:t> </a:t>
            </a:r>
            <a:r>
              <a:rPr lang="en-GB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of the system.</a:t>
            </a:r>
          </a:p>
          <a:p>
            <a:pPr algn="l"/>
            <a:endParaRPr lang="en-GB" b="1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b="1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Step 3</a:t>
            </a:r>
            <a:r>
              <a:rPr lang="en-GB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- Assign baseline values to the </a:t>
            </a:r>
            <a:r>
              <a:rPr lang="en-GB" b="1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parameters</a:t>
            </a:r>
            <a:r>
              <a:rPr lang="en-GB" dirty="0">
                <a:solidFill>
                  <a:srgbClr val="666666"/>
                </a:solidFill>
                <a:latin typeface="Roboto" panose="02000000000000000000" pitchFamily="2" charset="0"/>
              </a:rPr>
              <a:t>.</a:t>
            </a:r>
            <a:endParaRPr lang="en-GB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algn="l"/>
            <a:br>
              <a:rPr lang="en-GB" dirty="0"/>
            </a:br>
            <a:r>
              <a:rPr lang="en-GB" b="1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Step 4</a:t>
            </a:r>
            <a:r>
              <a:rPr lang="en-GB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- Define the simulation </a:t>
            </a:r>
            <a:r>
              <a:rPr lang="en-GB" b="1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timeline</a:t>
            </a:r>
            <a:r>
              <a:rPr lang="en-GB" dirty="0">
                <a:solidFill>
                  <a:srgbClr val="666666"/>
                </a:solidFill>
                <a:latin typeface="Roboto" panose="02000000000000000000" pitchFamily="2" charset="0"/>
              </a:rPr>
              <a:t>.</a:t>
            </a:r>
          </a:p>
          <a:p>
            <a:pPr algn="l"/>
            <a:endParaRPr lang="en-GB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Step 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- Solve the model (integrate the differential equations) with the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function from the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deSolve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package.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GB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395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E159-943F-4274-BE86-CE5069F1D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577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i="0" dirty="0">
                <a:effectLst/>
                <a:latin typeface="Roboto" panose="02000000000000000000" pitchFamily="2" charset="0"/>
              </a:rPr>
              <a:t>Step 1</a:t>
            </a:r>
            <a:r>
              <a:rPr lang="en-GB" sz="36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- Let’s translate these </a:t>
            </a:r>
            <a:r>
              <a:rPr lang="en-GB" sz="3600" b="1" i="0" dirty="0">
                <a:effectLst/>
                <a:latin typeface="Roboto" panose="02000000000000000000" pitchFamily="2" charset="0"/>
              </a:rPr>
              <a:t>differential equations </a:t>
            </a:r>
            <a:r>
              <a:rPr lang="en-GB" sz="36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into an R function (starting with SIR).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085CC-C74D-4996-806E-4E2C1121C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800" y="3149476"/>
            <a:ext cx="5994400" cy="3632321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SIR_model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&lt;-function(t, state, parameters) {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	with(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as.list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(c(state, parameters)),{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   		 P &lt;- (S+I+R)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		 lam&lt;-parameters['beta’]*I/P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   		 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dS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mu*P-mu*S-lam*S        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		 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lam*S-tau*I-mu*I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  		 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dR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tau*I-mu*R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    		 list(c(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dS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dR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))})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}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293364-F2AB-4B43-B882-BD25F769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52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F06B8F-8986-47A2-A3A7-18BC329A7A73}"/>
              </a:ext>
            </a:extLst>
          </p:cNvPr>
          <p:cNvGrpSpPr/>
          <p:nvPr/>
        </p:nvGrpSpPr>
        <p:grpSpPr>
          <a:xfrm>
            <a:off x="2513750" y="1844750"/>
            <a:ext cx="7164499" cy="1099864"/>
            <a:chOff x="3356963" y="4670064"/>
            <a:chExt cx="5624866" cy="720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B05D37B-06F6-4090-9F9B-D5FF3337B1D0}"/>
                    </a:ext>
                  </a:extLst>
                </p:cNvPr>
                <p:cNvSpPr/>
                <p:nvPr/>
              </p:nvSpPr>
              <p:spPr>
                <a:xfrm>
                  <a:off x="3356963" y="4670064"/>
                  <a:ext cx="1586292" cy="6733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=−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𝑆</m:t>
                        </m:r>
                      </m:oMath>
                    </m:oMathPara>
                  </a14:m>
                  <a:endParaRPr lang="en-US" sz="32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B05D37B-06F6-4090-9F9B-D5FF3337B1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6963" y="4670064"/>
                  <a:ext cx="1586292" cy="6733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7BC7E2A-F7C5-4C86-B327-858D78C38C5A}"/>
                    </a:ext>
                  </a:extLst>
                </p:cNvPr>
                <p:cNvSpPr/>
                <p:nvPr/>
              </p:nvSpPr>
              <p:spPr>
                <a:xfrm>
                  <a:off x="7698187" y="4717604"/>
                  <a:ext cx="1283642" cy="6733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32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3200" i="1" dirty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GB" sz="32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I</m:t>
                        </m:r>
                      </m:oMath>
                    </m:oMathPara>
                  </a14:m>
                  <a:endParaRPr lang="en-US" sz="32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7BC7E2A-F7C5-4C86-B327-858D78C38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187" y="4717604"/>
                  <a:ext cx="1283642" cy="67335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02D0EDB-6416-44B9-AE9E-A84D343F941F}"/>
                    </a:ext>
                  </a:extLst>
                </p:cNvPr>
                <p:cNvSpPr/>
                <p:nvPr/>
              </p:nvSpPr>
              <p:spPr>
                <a:xfrm>
                  <a:off x="5345602" y="4705217"/>
                  <a:ext cx="1934902" cy="6733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GB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3200" i="1" dirty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GB" sz="3200" b="0" i="1" dirty="0" smtClean="0">
                            <a:solidFill>
                              <a:prstClr val="black"/>
                            </a:solidFill>
                            <a:latin typeface="Symbol" panose="05050102010706020507" pitchFamily="18" charset="2"/>
                          </a:rPr>
                          <m:t>I</m:t>
                        </m:r>
                      </m:oMath>
                    </m:oMathPara>
                  </a14:m>
                  <a:endParaRPr lang="en-US" sz="32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02D0EDB-6416-44B9-AE9E-A84D343F94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602" y="4705217"/>
                  <a:ext cx="1934902" cy="6733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F5095D-4059-4BDA-8238-DCEF73A88C9F}"/>
              </a:ext>
            </a:extLst>
          </p:cNvPr>
          <p:cNvSpPr txBox="1"/>
          <p:nvPr/>
        </p:nvSpPr>
        <p:spPr>
          <a:xfrm>
            <a:off x="8494520" y="3059668"/>
            <a:ext cx="3367043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Note the function arguments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E0729-1859-4D40-9796-FCFFC86F54D2}"/>
              </a:ext>
            </a:extLst>
          </p:cNvPr>
          <p:cNvSpPr txBox="1"/>
          <p:nvPr/>
        </p:nvSpPr>
        <p:spPr>
          <a:xfrm>
            <a:off x="8494519" y="3633862"/>
            <a:ext cx="3367043" cy="923330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Using the with function allows you to use the names of variables and parameters directly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DC069-8A73-4980-BBE5-23A6A6B0C084}"/>
              </a:ext>
            </a:extLst>
          </p:cNvPr>
          <p:cNvSpPr txBox="1"/>
          <p:nvPr/>
        </p:nvSpPr>
        <p:spPr>
          <a:xfrm>
            <a:off x="467171" y="4007703"/>
            <a:ext cx="3438258" cy="64633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Always make sure that P is the sum of all model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A3118-4610-476E-9202-EA65BED8CFA6}"/>
              </a:ext>
            </a:extLst>
          </p:cNvPr>
          <p:cNvSpPr txBox="1"/>
          <p:nvPr/>
        </p:nvSpPr>
        <p:spPr>
          <a:xfrm>
            <a:off x="467171" y="5907529"/>
            <a:ext cx="3438258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List the output variables at the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38103-629D-4816-BCA8-29ED5822CD8A}"/>
              </a:ext>
            </a:extLst>
          </p:cNvPr>
          <p:cNvSpPr txBox="1"/>
          <p:nvPr/>
        </p:nvSpPr>
        <p:spPr>
          <a:xfrm>
            <a:off x="8458911" y="4965636"/>
            <a:ext cx="3438258" cy="64633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Make sure you have the right force of infection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0C783-E348-4CBB-94B8-1D97AF0E28F1}"/>
              </a:ext>
            </a:extLst>
          </p:cNvPr>
          <p:cNvSpPr txBox="1"/>
          <p:nvPr/>
        </p:nvSpPr>
        <p:spPr>
          <a:xfrm>
            <a:off x="0" y="0"/>
            <a:ext cx="178607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</a:rPr>
              <a:t>Epidemix_import.R</a:t>
            </a:r>
            <a:endParaRPr lang="en-GB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01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3DB7-2A22-4AB1-A395-9690BE07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i="0" dirty="0">
                <a:effectLst/>
                <a:latin typeface="Roboto" panose="02000000000000000000" pitchFamily="2" charset="0"/>
              </a:rPr>
              <a:t>Step 2</a:t>
            </a:r>
            <a:r>
              <a:rPr lang="en-GB" sz="36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- Define the </a:t>
            </a:r>
            <a:r>
              <a:rPr lang="en-GB" sz="3600" b="1" i="0" dirty="0">
                <a:effectLst/>
                <a:latin typeface="Roboto" panose="02000000000000000000" pitchFamily="2" charset="0"/>
              </a:rPr>
              <a:t>initial conditions</a:t>
            </a:r>
            <a:r>
              <a:rPr lang="en-GB" sz="3600" dirty="0">
                <a:latin typeface="Roboto" panose="02000000000000000000" pitchFamily="2" charset="0"/>
              </a:rPr>
              <a:t> </a:t>
            </a:r>
            <a:r>
              <a:rPr lang="en-GB" sz="36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of the system.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1AE6-6B20-4E1E-BD80-E4714524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300" y="1423524"/>
            <a:ext cx="4851400" cy="200977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initP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&lt;-99 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initI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&lt;-1 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initR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&lt;-0 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initS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&lt;-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initP-initI-initR</a:t>
            </a:r>
            <a:endParaRPr lang="en-GB" sz="2000" dirty="0">
              <a:solidFill>
                <a:srgbClr val="92D050"/>
              </a:solidFill>
              <a:latin typeface="Segoe UI Semilight" panose="020B0402040204020203" pitchFamily="34" charset="0"/>
              <a:ea typeface="MS Mincho" panose="02020609040205080304" pitchFamily="49" charset="-128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istate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 &lt;- c(S = 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initS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, I = 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initI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, R = 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initR</a:t>
            </a:r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3CCE7-1C7F-48AB-A728-2F177FB3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53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03274-B68A-4258-9842-52121D5F6B0B}"/>
              </a:ext>
            </a:extLst>
          </p:cNvPr>
          <p:cNvSpPr txBox="1"/>
          <p:nvPr/>
        </p:nvSpPr>
        <p:spPr>
          <a:xfrm>
            <a:off x="838200" y="3845365"/>
            <a:ext cx="1098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600" b="1" i="0" dirty="0">
                <a:effectLst/>
                <a:latin typeface="Roboto" panose="02000000000000000000" pitchFamily="2" charset="0"/>
              </a:rPr>
              <a:t>Step 3</a:t>
            </a:r>
            <a:r>
              <a:rPr lang="en-GB" sz="36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- Assign baseline values to the </a:t>
            </a:r>
            <a:r>
              <a:rPr lang="en-GB" sz="3600" b="1" i="0" dirty="0">
                <a:effectLst/>
                <a:latin typeface="Roboto" panose="02000000000000000000" pitchFamily="2" charset="0"/>
              </a:rPr>
              <a:t>parameters</a:t>
            </a:r>
            <a:r>
              <a:rPr lang="en-GB" sz="3600" dirty="0">
                <a:solidFill>
                  <a:srgbClr val="666666"/>
                </a:solidFill>
                <a:latin typeface="Roboto" panose="02000000000000000000" pitchFamily="2" charset="0"/>
              </a:rPr>
              <a:t>.</a:t>
            </a:r>
            <a:endParaRPr lang="en-GB" sz="3600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0B115-DDB3-4213-AD00-DDC12A05551C}"/>
              </a:ext>
            </a:extLst>
          </p:cNvPr>
          <p:cNvSpPr txBox="1"/>
          <p:nvPr/>
        </p:nvSpPr>
        <p:spPr>
          <a:xfrm>
            <a:off x="3670300" y="4741565"/>
            <a:ext cx="48514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parameters &lt;- c(</a:t>
            </a:r>
          </a:p>
          <a:p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	mu=(1/(50*52*7)),    </a:t>
            </a:r>
          </a:p>
          <a:p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         beta=0.4,              </a:t>
            </a:r>
          </a:p>
          <a:p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	tau=1/10            </a:t>
            </a:r>
          </a:p>
          <a:p>
            <a:r>
              <a:rPr lang="en-GB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1CCF1-DAD8-498D-B0BF-677679B921DC}"/>
              </a:ext>
            </a:extLst>
          </p:cNvPr>
          <p:cNvSpPr txBox="1"/>
          <p:nvPr/>
        </p:nvSpPr>
        <p:spPr>
          <a:xfrm>
            <a:off x="8218621" y="1617393"/>
            <a:ext cx="3438258" cy="64633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 need at least one infected individual to seed infection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4A55B-0E91-4363-8238-FB2798FD1A98}"/>
              </a:ext>
            </a:extLst>
          </p:cNvPr>
          <p:cNvSpPr txBox="1"/>
          <p:nvPr/>
        </p:nvSpPr>
        <p:spPr>
          <a:xfrm>
            <a:off x="8218621" y="2942956"/>
            <a:ext cx="3438258" cy="64633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istate</a:t>
            </a:r>
            <a:r>
              <a:rPr lang="en-GB" dirty="0">
                <a:solidFill>
                  <a:schemeClr val="bg1"/>
                </a:solidFill>
              </a:rPr>
              <a:t> is the list of initial conditions for the ODE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7E89F-8211-47CF-9AA8-8E6FC21F9C8C}"/>
              </a:ext>
            </a:extLst>
          </p:cNvPr>
          <p:cNvSpPr txBox="1"/>
          <p:nvPr/>
        </p:nvSpPr>
        <p:spPr>
          <a:xfrm>
            <a:off x="8218621" y="5097631"/>
            <a:ext cx="3438258" cy="923330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 mindful of the time scale. All parameters need to be in the same time units.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356BD-085D-4BAB-9F81-76B54AC21B82}"/>
              </a:ext>
            </a:extLst>
          </p:cNvPr>
          <p:cNvSpPr txBox="1"/>
          <p:nvPr/>
        </p:nvSpPr>
        <p:spPr>
          <a:xfrm>
            <a:off x="0" y="0"/>
            <a:ext cx="1794618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</a:rPr>
              <a:t>Epidemix_import.R</a:t>
            </a:r>
            <a:endParaRPr lang="en-GB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974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3DB7-2A22-4AB1-A395-9690BE07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161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b="1" i="0" dirty="0">
                <a:effectLst/>
                <a:latin typeface="Roboto" panose="02000000000000000000" pitchFamily="2" charset="0"/>
              </a:rPr>
              <a:t>Step 4</a:t>
            </a:r>
            <a:r>
              <a:rPr lang="en-GB" sz="36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- Define the </a:t>
            </a:r>
            <a:r>
              <a:rPr lang="en-GB" sz="3600" b="1" i="0" dirty="0">
                <a:effectLst/>
                <a:latin typeface="Roboto" panose="02000000000000000000" pitchFamily="2" charset="0"/>
              </a:rPr>
              <a:t>simulation timeline.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1AE6-6B20-4E1E-BD80-E4714524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600" y="1737858"/>
            <a:ext cx="5638800" cy="13255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time_start</a:t>
            </a:r>
            <a:r>
              <a:rPr lang="en-US" altLang="en-US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time_stop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&lt;- 365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deltat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&lt;- 0.1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tps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seq(</a:t>
            </a:r>
            <a:r>
              <a:rPr lang="en-US" altLang="en-US" sz="20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time_start</a:t>
            </a:r>
            <a:r>
              <a:rPr lang="en-US" altLang="en-US" sz="20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time_stop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 , by =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deltat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DC434-EE5A-474C-8FE5-A4B5BE40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54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03274-B68A-4258-9842-52121D5F6B0B}"/>
              </a:ext>
            </a:extLst>
          </p:cNvPr>
          <p:cNvSpPr txBox="1"/>
          <p:nvPr/>
        </p:nvSpPr>
        <p:spPr>
          <a:xfrm>
            <a:off x="838200" y="3789059"/>
            <a:ext cx="11226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 dirty="0">
                <a:effectLst/>
                <a:latin typeface="Roboto" panose="02000000000000000000" pitchFamily="2" charset="0"/>
              </a:rPr>
              <a:t>Step 5</a:t>
            </a:r>
            <a:r>
              <a:rPr lang="en-GB" sz="3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-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Solve the model (integrate the differential equations) with the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ode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function from the 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deSolve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package</a:t>
            </a:r>
            <a:r>
              <a:rPr lang="en-GB" sz="3200" dirty="0">
                <a:solidFill>
                  <a:srgbClr val="666666"/>
                </a:solidFill>
                <a:latin typeface="Roboto" panose="02000000000000000000" pitchFamily="2" charset="0"/>
              </a:rPr>
              <a:t>.</a:t>
            </a:r>
            <a:endParaRPr lang="en-GB" sz="3200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0B115-DDB3-4213-AD00-DDC12A05551C}"/>
              </a:ext>
            </a:extLst>
          </p:cNvPr>
          <p:cNvSpPr txBox="1"/>
          <p:nvPr/>
        </p:nvSpPr>
        <p:spPr>
          <a:xfrm>
            <a:off x="1066800" y="5006760"/>
            <a:ext cx="100584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1778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out &lt;-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deSolve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::ode(y = </a:t>
            </a:r>
            <a:r>
              <a:rPr lang="en-GB" sz="2000" dirty="0" err="1">
                <a:solidFill>
                  <a:srgbClr val="92D050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istate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, times =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tps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func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 =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SEIR_model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parms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 = parameters)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77CF6-FB9A-488B-803A-E0A4910BDF88}"/>
              </a:ext>
            </a:extLst>
          </p:cNvPr>
          <p:cNvSpPr txBox="1"/>
          <p:nvPr/>
        </p:nvSpPr>
        <p:spPr>
          <a:xfrm>
            <a:off x="8526270" y="1881241"/>
            <a:ext cx="3438258" cy="64633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deltat</a:t>
            </a:r>
            <a:r>
              <a:rPr lang="en-GB" dirty="0">
                <a:solidFill>
                  <a:schemeClr val="bg1"/>
                </a:solidFill>
              </a:rPr>
              <a:t> determines the integration step for the numerical solver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ADCA5-987E-4142-B1E2-EEAE10DB700E}"/>
              </a:ext>
            </a:extLst>
          </p:cNvPr>
          <p:cNvSpPr txBox="1"/>
          <p:nvPr/>
        </p:nvSpPr>
        <p:spPr>
          <a:xfrm>
            <a:off x="8526270" y="5489266"/>
            <a:ext cx="3438258" cy="64633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Explore the options available in the ode function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A2D60-EEEB-4219-9B29-6AE2AC2E4DEA}"/>
              </a:ext>
            </a:extLst>
          </p:cNvPr>
          <p:cNvSpPr txBox="1"/>
          <p:nvPr/>
        </p:nvSpPr>
        <p:spPr>
          <a:xfrm>
            <a:off x="-1" y="0"/>
            <a:ext cx="1811709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</a:rPr>
              <a:t>Epidemix_import.R</a:t>
            </a:r>
            <a:endParaRPr lang="en-GB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120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A5C9-5288-4CD3-A62D-DE67B962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127"/>
            <a:ext cx="11467322" cy="1325563"/>
          </a:xfrm>
        </p:spPr>
        <p:txBody>
          <a:bodyPr>
            <a:normAutofit/>
          </a:bodyPr>
          <a:lstStyle/>
          <a:p>
            <a:r>
              <a:rPr lang="en-GB" sz="3600" dirty="0"/>
              <a:t>Plot the SIR model results and compare them to app’s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57CB9-C56A-4B78-BAA2-C0428F57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55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819FC-DC4B-45F2-8178-AC6EC4A70A84}"/>
              </a:ext>
            </a:extLst>
          </p:cNvPr>
          <p:cNvSpPr txBox="1"/>
          <p:nvPr/>
        </p:nvSpPr>
        <p:spPr>
          <a:xfrm>
            <a:off x="1037642" y="1515834"/>
            <a:ext cx="1011671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54013"/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out2 &lt;- </a:t>
            </a:r>
            <a:r>
              <a:rPr lang="en-GB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deSolve</a:t>
            </a:r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::ode(y = </a:t>
            </a:r>
            <a:r>
              <a:rPr lang="en-GB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istate</a:t>
            </a:r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times = </a:t>
            </a:r>
            <a:r>
              <a:rPr lang="en-GB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app$X</a:t>
            </a:r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</a:t>
            </a:r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</a:t>
            </a:r>
            <a:r>
              <a:rPr lang="en-GB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SIR_model</a:t>
            </a:r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parms</a:t>
            </a:r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parameters) </a:t>
            </a:r>
          </a:p>
          <a:p>
            <a:pPr marL="354013"/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plot(out2[,1],out2[,3])</a:t>
            </a:r>
          </a:p>
          <a:p>
            <a:pPr marL="354013"/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lines(</a:t>
            </a:r>
            <a:r>
              <a:rPr lang="en-GB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app$X,app$Is</a:t>
            </a:r>
            <a:r>
              <a:rPr lang="en-GB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col="red")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0D9692-567C-470B-907B-0904401F12F7}"/>
              </a:ext>
            </a:extLst>
          </p:cNvPr>
          <p:cNvSpPr txBox="1">
            <a:spLocks/>
          </p:cNvSpPr>
          <p:nvPr/>
        </p:nvSpPr>
        <p:spPr>
          <a:xfrm>
            <a:off x="828870" y="2670115"/>
            <a:ext cx="1083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Let’s adapt the SIR code and incorporate loss of immunity.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4C220-9A6C-46AD-A329-D4E791E37088}"/>
              </a:ext>
            </a:extLst>
          </p:cNvPr>
          <p:cNvSpPr txBox="1"/>
          <p:nvPr/>
        </p:nvSpPr>
        <p:spPr>
          <a:xfrm>
            <a:off x="7281016" y="2092975"/>
            <a:ext cx="4734371" cy="923330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the comparison to be valid, we will use the app’s timeframe (</a:t>
            </a:r>
            <a:r>
              <a:rPr lang="en-GB" dirty="0" err="1">
                <a:solidFill>
                  <a:schemeClr val="bg1"/>
                </a:solidFill>
              </a:rPr>
              <a:t>app$X</a:t>
            </a:r>
            <a:r>
              <a:rPr lang="en-GB" dirty="0">
                <a:solidFill>
                  <a:schemeClr val="bg1"/>
                </a:solidFill>
              </a:rPr>
              <a:t>). We then overlay two solutions on top of each other.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7D97D9-2AD6-4173-B307-B9AB5949D200}"/>
              </a:ext>
            </a:extLst>
          </p:cNvPr>
          <p:cNvGrpSpPr/>
          <p:nvPr/>
        </p:nvGrpSpPr>
        <p:grpSpPr>
          <a:xfrm>
            <a:off x="3048000" y="3818396"/>
            <a:ext cx="8864838" cy="2862322"/>
            <a:chOff x="3048000" y="3818396"/>
            <a:chExt cx="8864838" cy="28623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4393A4-3E00-41BC-8987-F8A803EC9B97}"/>
                </a:ext>
              </a:extLst>
            </p:cNvPr>
            <p:cNvSpPr txBox="1"/>
            <p:nvPr/>
          </p:nvSpPr>
          <p:spPr>
            <a:xfrm>
              <a:off x="3048000" y="3818396"/>
              <a:ext cx="6096000" cy="2862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marL="266700"/>
              <a:r>
                <a:rPr lang="en-GB" dirty="0" err="1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SIRS_model</a:t>
              </a:r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&lt;-function(t, state, parameters) {</a:t>
              </a:r>
            </a:p>
            <a:p>
              <a:pPr marL="266700"/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with(</a:t>
              </a:r>
              <a:r>
                <a:rPr lang="en-GB" dirty="0" err="1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as.list</a:t>
              </a:r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(c(state, parameters)),{</a:t>
              </a:r>
            </a:p>
            <a:p>
              <a:pPr marL="266700"/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 P &lt;- (S+I+R)</a:t>
              </a:r>
            </a:p>
            <a:p>
              <a:pPr marL="266700"/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 lam&lt;-parameters['beta’]*I/P</a:t>
              </a:r>
            </a:p>
            <a:p>
              <a:pPr marL="266700"/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 </a:t>
              </a:r>
            </a:p>
            <a:p>
              <a:pPr marL="266700"/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 </a:t>
              </a:r>
              <a:r>
                <a:rPr lang="en-GB" dirty="0" err="1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dS</a:t>
              </a:r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&lt;- mu*P-mu*S-lam*</a:t>
              </a:r>
              <a:r>
                <a:rPr lang="en-GB" dirty="0" err="1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S+alpha</a:t>
              </a:r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*R         </a:t>
              </a:r>
            </a:p>
            <a:p>
              <a:pPr marL="266700"/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 </a:t>
              </a:r>
              <a:r>
                <a:rPr lang="en-GB" dirty="0" err="1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dI</a:t>
              </a:r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&lt;- lam*S-tau*I-mu*I </a:t>
              </a:r>
            </a:p>
            <a:p>
              <a:pPr marL="266700"/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 </a:t>
              </a:r>
              <a:r>
                <a:rPr lang="en-GB" dirty="0" err="1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dR</a:t>
              </a:r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&lt;- tau*I-mu*R-alpha*R</a:t>
              </a:r>
            </a:p>
            <a:p>
              <a:pPr marL="266700"/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 list(c(</a:t>
              </a:r>
              <a:r>
                <a:rPr lang="en-GB" dirty="0" err="1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dS</a:t>
              </a:r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</a:t>
              </a:r>
              <a:r>
                <a:rPr lang="en-GB" dirty="0" err="1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dI</a:t>
              </a:r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</a:t>
              </a:r>
              <a:r>
                <a:rPr lang="en-GB" dirty="0" err="1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dR</a:t>
              </a:r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))}) </a:t>
              </a:r>
            </a:p>
            <a:p>
              <a:pPr marL="266700"/>
              <a:r>
                <a:rPr lang="en-GB" dirty="0">
                  <a:solidFill>
                    <a:srgbClr val="92D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}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CA90-AA44-41C7-A211-D47331A53467}"/>
                </a:ext>
              </a:extLst>
            </p:cNvPr>
            <p:cNvSpPr txBox="1"/>
            <p:nvPr/>
          </p:nvSpPr>
          <p:spPr>
            <a:xfrm>
              <a:off x="8033950" y="5321767"/>
              <a:ext cx="3878888" cy="36933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We just have to add a rate from R to S.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3416A8-4DD2-4872-8312-956F67033F1C}"/>
                </a:ext>
              </a:extLst>
            </p:cNvPr>
            <p:cNvSpPr txBox="1"/>
            <p:nvPr/>
          </p:nvSpPr>
          <p:spPr>
            <a:xfrm>
              <a:off x="8033950" y="4428437"/>
              <a:ext cx="3878888" cy="36933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We don’t need additional variables.</a:t>
              </a:r>
              <a:endParaRPr lang="en-GB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488456-D18F-4582-A497-44B555382E56}"/>
              </a:ext>
            </a:extLst>
          </p:cNvPr>
          <p:cNvSpPr txBox="1"/>
          <p:nvPr/>
        </p:nvSpPr>
        <p:spPr>
          <a:xfrm>
            <a:off x="0" y="0"/>
            <a:ext cx="178607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</a:rPr>
              <a:t>Epidemix_import.R</a:t>
            </a:r>
            <a:endParaRPr lang="en-GB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9060CB-78DB-4DD0-A2B7-3649CEAF5ECA}"/>
              </a:ext>
            </a:extLst>
          </p:cNvPr>
          <p:cNvSpPr txBox="1"/>
          <p:nvPr/>
        </p:nvSpPr>
        <p:spPr>
          <a:xfrm>
            <a:off x="954053" y="1705098"/>
            <a:ext cx="10283891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parameters['alpha']&lt;-1/150 </a:t>
            </a:r>
          </a:p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 &lt;-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deSolve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::ode(y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istate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times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tps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SIRS_model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parms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parameters) </a:t>
            </a:r>
          </a:p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plot(out[,1],out[,3])</a:t>
            </a:r>
          </a:p>
          <a:p>
            <a:pPr marL="269875"/>
            <a:endParaRPr lang="en-GB" sz="1600" dirty="0">
              <a:solidFill>
                <a:srgbClr val="92D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parameters['beta']&lt;-parameters['beta']*5</a:t>
            </a:r>
          </a:p>
          <a:p>
            <a:pPr marL="269875"/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out_high_beta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deSolve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::ode(y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istate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times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tps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SIRS_model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parms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parameters) </a:t>
            </a:r>
          </a:p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lines(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out_high_beta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[,1],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out_high_beta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[,3],col="red")</a:t>
            </a:r>
          </a:p>
          <a:p>
            <a:pPr marL="269875"/>
            <a:endParaRPr lang="en-GB" sz="1600" dirty="0">
              <a:solidFill>
                <a:srgbClr val="92D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parameters['beta']&lt;-parameters['beta']/10</a:t>
            </a:r>
          </a:p>
          <a:p>
            <a:pPr marL="269875"/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out_low_beta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deSolve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::ode(y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istate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times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tps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SIRS_model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parms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parameters) </a:t>
            </a:r>
          </a:p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lines(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out_low_beta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[,1],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out_low_beta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[,3],col="blue")</a:t>
            </a:r>
          </a:p>
          <a:p>
            <a:pPr marL="269875"/>
            <a:endParaRPr lang="en-GB" sz="1600" dirty="0">
              <a:solidFill>
                <a:srgbClr val="92D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parameters['beta']&lt;-0.4</a:t>
            </a:r>
          </a:p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parameters['alpha']&lt;-parameters['alpha']*5</a:t>
            </a:r>
          </a:p>
          <a:p>
            <a:pPr marL="269875"/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out_high_alpha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deSolve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::ode(y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istate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times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tps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SIRS_model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parms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parameters) </a:t>
            </a:r>
          </a:p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lines(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out_high_alpha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[,1],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out_high_alpha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[,3],col="magenta")</a:t>
            </a:r>
          </a:p>
          <a:p>
            <a:pPr marL="269875"/>
            <a:endParaRPr lang="en-GB" sz="1600" dirty="0">
              <a:solidFill>
                <a:srgbClr val="92D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parameters['alpha']&lt;-parameters['alpha']/10</a:t>
            </a:r>
          </a:p>
          <a:p>
            <a:pPr marL="269875"/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out_low_alpha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deSolve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::ode(y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istate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times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tps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SIRS_model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parms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parameters) </a:t>
            </a:r>
          </a:p>
          <a:p>
            <a:pPr marL="269875"/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lines(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out_low_alpha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[,1],</a:t>
            </a:r>
            <a:r>
              <a:rPr lang="en-GB" sz="16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out_low_alpha</a:t>
            </a:r>
            <a:r>
              <a:rPr lang="en-GB" sz="16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[,3],col="green3")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A5C9-5288-4CD3-A62D-DE67B962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22" y="248201"/>
            <a:ext cx="11126625" cy="1325563"/>
          </a:xfrm>
        </p:spPr>
        <p:txBody>
          <a:bodyPr>
            <a:noAutofit/>
          </a:bodyPr>
          <a:lstStyle/>
          <a:p>
            <a:r>
              <a:rPr lang="en-GB" sz="3200" dirty="0"/>
              <a:t>What parameters would you need to change to get more frequent epidemic peaks? Would increasing the transmission rate do it?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17F2E-A364-4D15-800E-6A3D9D25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56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02043-82BE-45DD-8D31-B8011B21A4DE}"/>
              </a:ext>
            </a:extLst>
          </p:cNvPr>
          <p:cNvSpPr txBox="1"/>
          <p:nvPr/>
        </p:nvSpPr>
        <p:spPr>
          <a:xfrm>
            <a:off x="8990176" y="1520432"/>
            <a:ext cx="3093578" cy="64633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Add alpha to the list of parameters and give it a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FB059-8D95-4060-B727-D4759D216065}"/>
              </a:ext>
            </a:extLst>
          </p:cNvPr>
          <p:cNvSpPr txBox="1"/>
          <p:nvPr/>
        </p:nvSpPr>
        <p:spPr>
          <a:xfrm>
            <a:off x="8485974" y="2545029"/>
            <a:ext cx="3597780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Change beta and re-run 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9E4A5-C3B0-4654-ADE9-9B7C9E9EDA28}"/>
              </a:ext>
            </a:extLst>
          </p:cNvPr>
          <p:cNvSpPr txBox="1"/>
          <p:nvPr/>
        </p:nvSpPr>
        <p:spPr>
          <a:xfrm>
            <a:off x="8485974" y="3528644"/>
            <a:ext cx="3597780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Change beta and re-run the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B043F-5795-4B82-BA5D-606A28339658}"/>
              </a:ext>
            </a:extLst>
          </p:cNvPr>
          <p:cNvSpPr txBox="1"/>
          <p:nvPr/>
        </p:nvSpPr>
        <p:spPr>
          <a:xfrm>
            <a:off x="8485974" y="4655264"/>
            <a:ext cx="3597780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Reset beta and change alpha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03934-E44A-4760-9E0B-7E4683FCBA54}"/>
              </a:ext>
            </a:extLst>
          </p:cNvPr>
          <p:cNvSpPr txBox="1"/>
          <p:nvPr/>
        </p:nvSpPr>
        <p:spPr>
          <a:xfrm>
            <a:off x="8485974" y="5700116"/>
            <a:ext cx="3597780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Change alpha again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472ED-3546-408B-9BB4-5CDF374816DE}"/>
              </a:ext>
            </a:extLst>
          </p:cNvPr>
          <p:cNvSpPr txBox="1"/>
          <p:nvPr/>
        </p:nvSpPr>
        <p:spPr>
          <a:xfrm>
            <a:off x="-1" y="0"/>
            <a:ext cx="172625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</a:rPr>
              <a:t>Epidemix_import.R</a:t>
            </a:r>
            <a:endParaRPr lang="en-GB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87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00A4-4CA0-4B67-9075-F2506775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825065" cy="1325563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Compare the HITs for the SIR and SIRS models. Which is largest? Why?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C827D-756A-40E7-A934-BBCBD0DF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724" y="1946923"/>
            <a:ext cx="10302551" cy="433257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354013" indent="0">
              <a:buNone/>
            </a:pP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parameters['alpha']&lt;-1/150 </a:t>
            </a:r>
          </a:p>
          <a:p>
            <a:pPr marL="354013" indent="0">
              <a:buNone/>
            </a:pP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out_sir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deSolve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::ode(y =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istate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times =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tps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SIR_model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parms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parameters) </a:t>
            </a:r>
          </a:p>
          <a:p>
            <a:pPr marL="354013" indent="0">
              <a:buNone/>
            </a:pP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out_sirs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&lt;-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deSolve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::ode(y =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istate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times =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tps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SIRS_model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parms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parameters) </a:t>
            </a:r>
          </a:p>
          <a:p>
            <a:pPr marL="354013" indent="0">
              <a:buNone/>
            </a:pPr>
            <a:endParaRPr lang="en-GB" sz="1800" dirty="0">
              <a:solidFill>
                <a:srgbClr val="92D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54013" indent="0">
              <a:buNone/>
            </a:pP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plot(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out_sir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[,2],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out_sir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[,3])</a:t>
            </a:r>
          </a:p>
          <a:p>
            <a:pPr marL="354013" indent="0">
              <a:buNone/>
            </a:pP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lines(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out_sirs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[,2],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out_sirs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[,3],col="red")</a:t>
            </a:r>
          </a:p>
          <a:p>
            <a:pPr marL="354013" indent="0">
              <a:buNone/>
            </a:pP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lines(rep(2500,4000),1:4000)</a:t>
            </a:r>
          </a:p>
          <a:p>
            <a:pPr marL="354013" indent="0">
              <a:buNone/>
            </a:pPr>
            <a:endParaRPr lang="en-GB" sz="1800" dirty="0">
              <a:solidFill>
                <a:srgbClr val="92D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54013" indent="0">
              <a:buNone/>
            </a:pP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parameters['alpha']&lt;-1/50 </a:t>
            </a:r>
          </a:p>
          <a:p>
            <a:pPr marL="354013" indent="0">
              <a:buNone/>
            </a:pP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out_sirs2 &lt;-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deSolve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::ode(y =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istate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times =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tps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SIRS_model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800" dirty="0" err="1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parms</a:t>
            </a: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 parameters) </a:t>
            </a:r>
          </a:p>
          <a:p>
            <a:pPr marL="354013" indent="0">
              <a:buNone/>
            </a:pPr>
            <a:r>
              <a:rPr lang="en-GB" sz="1800" dirty="0">
                <a:solidFill>
                  <a:srgbClr val="92D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lines(out_sirs2[,2],out_sirs2[,3],col="green3")</a:t>
            </a:r>
          </a:p>
          <a:p>
            <a:pPr marL="354013" indent="0">
              <a:buNone/>
            </a:pPr>
            <a:endParaRPr lang="en-GB" sz="1800" dirty="0">
              <a:solidFill>
                <a:srgbClr val="92D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54013" indent="0">
              <a:buNone/>
            </a:pPr>
            <a:endParaRPr lang="en-GB" sz="1800" dirty="0">
              <a:solidFill>
                <a:srgbClr val="92D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E13A82-FAA5-4566-8E28-97F7C535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57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8AA1A-008A-447C-AA58-FB4221AB283B}"/>
              </a:ext>
            </a:extLst>
          </p:cNvPr>
          <p:cNvSpPr txBox="1"/>
          <p:nvPr/>
        </p:nvSpPr>
        <p:spPr>
          <a:xfrm>
            <a:off x="8279129" y="1852243"/>
            <a:ext cx="3597780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Change alpha back to default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BC3871-406D-4024-96CB-025B7668B36B}"/>
              </a:ext>
            </a:extLst>
          </p:cNvPr>
          <p:cNvSpPr txBox="1"/>
          <p:nvPr/>
        </p:nvSpPr>
        <p:spPr>
          <a:xfrm>
            <a:off x="8279129" y="3928546"/>
            <a:ext cx="3597780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Add vertical line with expected HIT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2B665-AF63-443B-AAB5-49EA08E655C6}"/>
              </a:ext>
            </a:extLst>
          </p:cNvPr>
          <p:cNvSpPr txBox="1"/>
          <p:nvPr/>
        </p:nvSpPr>
        <p:spPr>
          <a:xfrm>
            <a:off x="8121583" y="4919358"/>
            <a:ext cx="3912871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Does loss of immunity impact HIT at all?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024A-851C-49D1-8988-73366D16E89B}"/>
              </a:ext>
            </a:extLst>
          </p:cNvPr>
          <p:cNvSpPr txBox="1"/>
          <p:nvPr/>
        </p:nvSpPr>
        <p:spPr>
          <a:xfrm>
            <a:off x="-1" y="0"/>
            <a:ext cx="1751889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FF00"/>
                </a:solidFill>
              </a:rPr>
              <a:t>Epidemix_import.R</a:t>
            </a:r>
            <a:endParaRPr lang="en-GB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276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74BB-75AC-4577-9205-5F49CF83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055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Epidemic vs Endemic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2BEC1-A618-44D9-BCE9-29374DF5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58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500C97-67DF-48E2-92CE-247B788DA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82" y="1678668"/>
            <a:ext cx="5979761" cy="462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465DEC-B9AF-45FE-B25A-760B31D27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524" y="1714163"/>
            <a:ext cx="5830591" cy="45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0AA246-56DB-4037-A8FF-2B570069757B}"/>
              </a:ext>
            </a:extLst>
          </p:cNvPr>
          <p:cNvSpPr/>
          <p:nvPr/>
        </p:nvSpPr>
        <p:spPr>
          <a:xfrm>
            <a:off x="1613647" y="5947561"/>
            <a:ext cx="8964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808080"/>
                </a:solidFill>
                <a:latin typeface="Lato"/>
              </a:rPr>
              <a:t>© Copyright 2019, Intellectual Ventures Management, LLC (IVM). All rights reserved.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6EED7-F281-46BF-8FA3-14C2C242A938}"/>
              </a:ext>
            </a:extLst>
          </p:cNvPr>
          <p:cNvSpPr txBox="1"/>
          <p:nvPr/>
        </p:nvSpPr>
        <p:spPr>
          <a:xfrm>
            <a:off x="3720262" y="5174716"/>
            <a:ext cx="271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Equilibrium reached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53B23-4340-40DF-8E23-AA19908AF83D}"/>
              </a:ext>
            </a:extLst>
          </p:cNvPr>
          <p:cNvSpPr txBox="1"/>
          <p:nvPr/>
        </p:nvSpPr>
        <p:spPr>
          <a:xfrm>
            <a:off x="10457287" y="5143837"/>
            <a:ext cx="144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Equilibrium?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749F9-FB78-429D-9129-62AEE512A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71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604020202020204" pitchFamily="34" charset="0"/>
              </a:rPr>
              <a:t>The long-term dynamics of a system are determined by how susceptibility to infection is implemented (pathogen dependent)</a:t>
            </a:r>
          </a:p>
        </p:txBody>
      </p:sp>
    </p:spTree>
    <p:extLst>
      <p:ext uri="{BB962C8B-B14F-4D97-AF65-F5344CB8AC3E}">
        <p14:creationId xmlns:p14="http://schemas.microsoft.com/office/powerpoint/2010/main" val="600492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4C88-471F-4704-803E-F4F7BEFA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Equilibria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67CBD-6671-4949-A73C-68AC5DD97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84"/>
                <a:ext cx="10515600" cy="4817222"/>
              </a:xfrm>
            </p:spPr>
            <p:txBody>
              <a:bodyPr>
                <a:normAutofit fontScale="77500" lnSpcReduction="20000"/>
              </a:bodyPr>
              <a:lstStyle/>
              <a:p>
                <a:pPr marL="342900" lvl="0" indent="-342900" defTabSz="457200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•"/>
                </a:pPr>
                <a:r>
                  <a:rPr lang="en-GB" alt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604020202020204" pitchFamily="34" charset="0"/>
                  </a:rPr>
                  <a:t>If run for a </a:t>
                </a:r>
                <a:r>
                  <a:rPr lang="en-GB" altLang="en-US" sz="2200" dirty="0">
                    <a:latin typeface="Arial Nova Light" panose="020B0604020202020204" pitchFamily="34" charset="0"/>
                  </a:rPr>
                  <a:t>suitably long time </a:t>
                </a:r>
                <a:r>
                  <a:rPr lang="en-GB" alt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604020202020204" pitchFamily="34" charset="0"/>
                  </a:rPr>
                  <a:t>period, simple compartmental models reach a state where the numbers of individuals in each compartment remain </a:t>
                </a:r>
                <a:r>
                  <a:rPr lang="en-GB" altLang="en-US" sz="2200" dirty="0">
                    <a:latin typeface="Arial Nova Light" panose="020B0604020202020204" pitchFamily="34" charset="0"/>
                  </a:rPr>
                  <a:t>constant over time</a:t>
                </a:r>
              </a:p>
              <a:p>
                <a:pPr marL="342900" lvl="0" indent="-342900" defTabSz="457200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•"/>
                </a:pPr>
                <a:r>
                  <a:rPr lang="en-GB" alt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604020202020204" pitchFamily="34" charset="0"/>
                  </a:rPr>
                  <a:t>This means that every time an infected person recovers, they are replaced by a new person who becomes infected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alt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alt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alt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altLang="en-US" sz="22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  <a:p>
                <a:pPr marL="342900" lvl="0" indent="-342900" defTabSz="457200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•"/>
                </a:pPr>
                <a:r>
                  <a:rPr lang="en-GB" alt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604020202020204" pitchFamily="34" charset="0"/>
                  </a:rPr>
                  <a:t>This is known as a </a:t>
                </a:r>
                <a:r>
                  <a:rPr lang="en-GB" altLang="en-US" sz="2200" b="1" dirty="0">
                    <a:latin typeface="Arial Nova Light" panose="020B0604020202020204" pitchFamily="34" charset="0"/>
                  </a:rPr>
                  <a:t>dynamic equilibrium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 model – can you determine </a:t>
                </a:r>
                <a:r>
                  <a:rPr lang="en-GB" i="1" dirty="0"/>
                  <a:t>I</a:t>
                </a:r>
                <a:r>
                  <a:rPr lang="en-GB" dirty="0"/>
                  <a:t> at equilibrium analytically?</a:t>
                </a:r>
              </a:p>
              <a:p>
                <a:pPr marL="0" indent="0">
                  <a:buNone/>
                </a:pPr>
                <a:r>
                  <a:rPr lang="en-GB" dirty="0"/>
                  <a:t>Does it match the R code output?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sz="2200" i="1" dirty="0">
                    <a:highlight>
                      <a:srgbClr val="C0C0C0"/>
                    </a:highlight>
                  </a:rPr>
                  <a:t>N = S + I   &lt;=&gt;  S = N-I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67CBD-6671-4949-A73C-68AC5DD97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84"/>
                <a:ext cx="10515600" cy="4817222"/>
              </a:xfrm>
              <a:blipFill>
                <a:blip r:embed="rId2"/>
                <a:stretch>
                  <a:fillRect l="-754" t="-1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1628A-44DD-40B5-963D-AEDA9C70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94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>
            <a:extLst>
              <a:ext uri="{FF2B5EF4-FFF2-40B4-BE49-F238E27FC236}">
                <a16:creationId xmlns:a16="http://schemas.microsoft.com/office/drawing/2014/main" id="{EA8B976C-E94E-481B-B60A-E55DF821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523"/>
            <a:ext cx="11905861" cy="48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Major Emerging and Re-emerging Infectious Disease Outbreaks, 2002-2020 -  Center for Disease Dynamics, Economics &amp;amp; Policy (CDDEP)">
            <a:extLst>
              <a:ext uri="{FF2B5EF4-FFF2-40B4-BE49-F238E27FC236}">
                <a16:creationId xmlns:a16="http://schemas.microsoft.com/office/drawing/2014/main" id="{7229B94D-FE8D-46B7-B2C1-61ED911FB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" y="1114523"/>
            <a:ext cx="9884479" cy="510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ole of social networks in shaping disease transmission during a community  outbreak of 2009 H1N1 pandemic influenza | PNAS">
            <a:extLst>
              <a:ext uri="{FF2B5EF4-FFF2-40B4-BE49-F238E27FC236}">
                <a16:creationId xmlns:a16="http://schemas.microsoft.com/office/drawing/2014/main" id="{A78C4A53-D173-4148-9D58-713A27E95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188" y="950640"/>
            <a:ext cx="7401995" cy="52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8639C141-DC74-4985-B4D1-51C0A545D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163" y="950640"/>
            <a:ext cx="8167599" cy="495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New study predicts first wave of UK COVID-19 cases to reach zero by August">
            <a:extLst>
              <a:ext uri="{FF2B5EF4-FFF2-40B4-BE49-F238E27FC236}">
                <a16:creationId xmlns:a16="http://schemas.microsoft.com/office/drawing/2014/main" id="{2DB13DFF-1641-4824-84ED-FDA701B9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95" y="1117721"/>
            <a:ext cx="7442521" cy="495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D45E7-0779-4A8F-B7BC-0FE67B97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230160"/>
            <a:ext cx="11328400" cy="846137"/>
          </a:xfrm>
        </p:spPr>
        <p:txBody>
          <a:bodyPr/>
          <a:lstStyle/>
          <a:p>
            <a:r>
              <a:rPr lang="en-GB" dirty="0"/>
              <a:t>Outbreaks have a characteristic bell shape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E2751-3AD4-D238-6340-5E6056127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A7CDB5-24CE-4F45-8DB9-C5C824C90A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27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D0C8-EE52-4EC6-B6E4-1C0A1649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Equilibria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D9D5-9757-49B1-B348-E9552AD90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3600" dirty="0"/>
              <a:t>SIRS model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600" i="1" dirty="0">
                <a:highlight>
                  <a:srgbClr val="C0C0C0"/>
                </a:highlight>
              </a:rPr>
              <a:t>N = S + I + R</a:t>
            </a:r>
          </a:p>
          <a:p>
            <a:pPr marL="0" indent="0">
              <a:buNone/>
            </a:pPr>
            <a:endParaRPr lang="en-GB" i="1" dirty="0"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GB" i="1" dirty="0"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GB" i="1" dirty="0"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GB" i="1" dirty="0"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GB" i="1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GB" sz="3600" i="1" dirty="0">
                <a:highlight>
                  <a:srgbClr val="C0C0C0"/>
                </a:highlight>
              </a:rPr>
              <a:t>Not solvable </a:t>
            </a:r>
          </a:p>
          <a:p>
            <a:pPr marL="0" indent="0">
              <a:buNone/>
            </a:pPr>
            <a:endParaRPr lang="en-GB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F86B8-FEC0-4052-B20A-BA3351A1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60</a:t>
            </a:fld>
            <a:endParaRPr lang="en-GB"/>
          </a:p>
        </p:txBody>
      </p:sp>
      <p:pic>
        <p:nvPicPr>
          <p:cNvPr id="3074" name="Picture 2" descr="\begin{aligned}&#10;\frac{dS}{dt} &amp; = -\frac{\beta SI}{N} + \xi R\\&#10;\frac{dI}{dt} &amp; = \frac{\beta SI}{N} - \gamma I\\&#10;\frac{dR}{dt} &amp; = \gamma I - \xi R&#10;\end{aligned}">
            <a:extLst>
              <a:ext uri="{FF2B5EF4-FFF2-40B4-BE49-F238E27FC236}">
                <a16:creationId xmlns:a16="http://schemas.microsoft.com/office/drawing/2014/main" id="{9DB56669-92EF-44AF-9EA8-A9E7B963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858" y="2220645"/>
            <a:ext cx="1640283" cy="141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35B3087-2ABF-4052-891C-FC72D9683597}"/>
                  </a:ext>
                </a:extLst>
              </p:cNvPr>
              <p:cNvSpPr/>
              <p:nvPr/>
            </p:nvSpPr>
            <p:spPr>
              <a:xfrm>
                <a:off x="4652943" y="4454224"/>
                <a:ext cx="2886111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35B3087-2ABF-4052-891C-FC72D9683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43" y="4454224"/>
                <a:ext cx="2886111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FD9F6E1-D01C-4611-9967-6CB3897128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7867649"/>
              </p:ext>
            </p:extLst>
          </p:nvPr>
        </p:nvGraphicFramePr>
        <p:xfrm>
          <a:off x="969523" y="656617"/>
          <a:ext cx="10252954" cy="5544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F85133-4324-4F94-A9F0-2903D0EEAC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8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506" y="2948322"/>
            <a:ext cx="7239000" cy="3365500"/>
          </a:xfrm>
          <a:prstGeom prst="rect">
            <a:avLst/>
          </a:prstGeom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xfrm>
            <a:off x="431800" y="338333"/>
            <a:ext cx="11328400" cy="846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to think like an infectious disease </a:t>
            </a:r>
            <a:r>
              <a:rPr lang="en-US" dirty="0" err="1"/>
              <a:t>modeller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AB238A-785D-4955-B9EF-B28F05DD3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138C0-E5DD-4F59-87A0-BD90C3BF15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8</a:t>
            </a:fld>
            <a:endParaRPr lang="en-GB"/>
          </a:p>
        </p:txBody>
      </p:sp>
      <p:sp>
        <p:nvSpPr>
          <p:cNvPr id="10246" name="Rectangle 9"/>
          <p:cNvSpPr>
            <a:spLocks/>
          </p:cNvSpPr>
          <p:nvPr/>
        </p:nvSpPr>
        <p:spPr bwMode="auto">
          <a:xfrm>
            <a:off x="139960" y="5302023"/>
            <a:ext cx="2180284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8100" tIns="38100" rIns="38100" bIns="381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457200" eaLnBrk="1" hangingPunct="1"/>
            <a:r>
              <a:rPr lang="en-US" altLang="en-US" dirty="0">
                <a:solidFill>
                  <a:prstClr val="black"/>
                </a:solidFill>
                <a:latin typeface="Lucida Grande"/>
                <a:ea typeface="Lucida Grande"/>
                <a:cs typeface="Lucida Grande"/>
                <a:sym typeface="Lucida Grande"/>
              </a:rPr>
              <a:t>Ferguson et al. Nature 425, 2003: 681-685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010403"/>
            <a:ext cx="7277100" cy="87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506" y="1838577"/>
            <a:ext cx="7251700" cy="132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24212" y="6641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71284" y="2181727"/>
            <a:ext cx="863266" cy="481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0B8FAA-90A2-4AE0-8034-A83530155437}"/>
                  </a:ext>
                </a:extLst>
              </p14:cNvPr>
              <p14:cNvContentPartPr/>
              <p14:nvPr/>
            </p14:nvContentPartPr>
            <p14:xfrm>
              <a:off x="10086840" y="87012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0B8FAA-90A2-4AE0-8034-A835301554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77480" y="860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52249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exponential growth chart">
            <a:extLst>
              <a:ext uri="{FF2B5EF4-FFF2-40B4-BE49-F238E27FC236}">
                <a16:creationId xmlns:a16="http://schemas.microsoft.com/office/drawing/2014/main" id="{B5090D50-60FA-4C06-BA47-60E5A742C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977" y="846222"/>
            <a:ext cx="7968746" cy="51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E8A30B-F7A4-43CE-BFEF-2381A99DD9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6E837D-8F9E-4EE2-9896-F312145DA53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93542"/>
      </p:ext>
    </p:extLst>
  </p:cSld>
  <p:clrMapOvr>
    <a:masterClrMapping/>
  </p:clrMapOvr>
</p:sld>
</file>

<file path=ppt/theme/theme1.xml><?xml version="1.0" encoding="utf-8"?>
<a:theme xmlns:a="http://schemas.openxmlformats.org/drawingml/2006/main" name="mgh_templat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gh_template.potx" id="{14101127-CE12-44E0-B0F6-E3C3F2983B91}" vid="{CE149DC2-69DE-4097-AD1C-3CB6ED24F9B2}"/>
    </a:ext>
  </a:extLst>
</a:theme>
</file>

<file path=ppt/theme/theme2.xml><?xml version="1.0" encoding="utf-8"?>
<a:theme xmlns:a="http://schemas.openxmlformats.org/drawingml/2006/main" name="3_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gh_template.potx" id="{14101127-CE12-44E0-B0F6-E3C3F2983B91}" vid="{75F4D8CA-242E-4FF3-88A4-E0B8CD01BC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_Custom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1_Custom Design">
    <a:majorFont>
      <a:latin typeface="Arial"/>
      <a:ea typeface="Angsana New"/>
      <a:cs typeface="Angsana New"/>
    </a:majorFont>
    <a:minorFont>
      <a:latin typeface="Arial"/>
      <a:ea typeface="Angsana New"/>
      <a:cs typeface="Angsana New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1_Custom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1_Custom Design">
    <a:majorFont>
      <a:latin typeface="Arial"/>
      <a:ea typeface="Angsana New"/>
      <a:cs typeface="Angsana New"/>
    </a:majorFont>
    <a:minorFont>
      <a:latin typeface="Arial"/>
      <a:ea typeface="Angsana New"/>
      <a:cs typeface="Angsana New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1_Custom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1_Custom Design">
    <a:majorFont>
      <a:latin typeface="Arial"/>
      <a:ea typeface="Angsana New"/>
      <a:cs typeface="Angsana New"/>
    </a:majorFont>
    <a:minorFont>
      <a:latin typeface="Arial"/>
      <a:ea typeface="Angsana New"/>
      <a:cs typeface="Angsana New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1_Custom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1_Custom Design">
    <a:majorFont>
      <a:latin typeface="Arial"/>
      <a:ea typeface="Angsana New"/>
      <a:cs typeface="Angsana New"/>
    </a:majorFont>
    <a:minorFont>
      <a:latin typeface="Arial"/>
      <a:ea typeface="Angsana New"/>
      <a:cs typeface="Angsana New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1_Custom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1_Custom Design">
    <a:majorFont>
      <a:latin typeface="Arial"/>
      <a:ea typeface="Angsana New"/>
      <a:cs typeface="Angsana New"/>
    </a:majorFont>
    <a:minorFont>
      <a:latin typeface="Arial"/>
      <a:ea typeface="Angsana New"/>
      <a:cs typeface="Angsana New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24993</TotalTime>
  <Words>3758</Words>
  <Application>Microsoft Office PowerPoint</Application>
  <PresentationFormat>Widescreen</PresentationFormat>
  <Paragraphs>663</Paragraphs>
  <Slides>60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80" baseType="lpstr">
      <vt:lpstr>85 Helvetica Heavy</vt:lpstr>
      <vt:lpstr>Arial</vt:lpstr>
      <vt:lpstr>Arial Nova Light</vt:lpstr>
      <vt:lpstr>Calibri</vt:lpstr>
      <vt:lpstr>Calibri Light</vt:lpstr>
      <vt:lpstr>Cambria Math</vt:lpstr>
      <vt:lpstr>Candara</vt:lpstr>
      <vt:lpstr>Corbel</vt:lpstr>
      <vt:lpstr>Courier New</vt:lpstr>
      <vt:lpstr>FoundrySterling-Book</vt:lpstr>
      <vt:lpstr>Lato</vt:lpstr>
      <vt:lpstr>Lucida Grande</vt:lpstr>
      <vt:lpstr>Roboto</vt:lpstr>
      <vt:lpstr>Segoe UI Semilight</vt:lpstr>
      <vt:lpstr>Symbol</vt:lpstr>
      <vt:lpstr>Times New Roman</vt:lpstr>
      <vt:lpstr>mgh_template</vt:lpstr>
      <vt:lpstr>3_Office Theme</vt:lpstr>
      <vt:lpstr>Office Theme</vt:lpstr>
      <vt:lpstr>Equation</vt:lpstr>
      <vt:lpstr>Introduction to Mathematical modelling</vt:lpstr>
      <vt:lpstr>PowerPoint Presentation</vt:lpstr>
      <vt:lpstr>PowerPoint Presentation</vt:lpstr>
      <vt:lpstr>Examples of mathematical models</vt:lpstr>
      <vt:lpstr>Outbreak investigation </vt:lpstr>
      <vt:lpstr>Outbreaks have a characteristic bell shape </vt:lpstr>
      <vt:lpstr>PowerPoint Presentation</vt:lpstr>
      <vt:lpstr>How to think like an infectious disease modeller</vt:lpstr>
      <vt:lpstr>PowerPoint Presentation</vt:lpstr>
      <vt:lpstr>The characteristic bell-shaped curve</vt:lpstr>
      <vt:lpstr>The Basic Reproduction number: R0</vt:lpstr>
      <vt:lpstr>The Basic Reproduction number: R0</vt:lpstr>
      <vt:lpstr>Exponential continued? </vt:lpstr>
      <vt:lpstr>Saturation</vt:lpstr>
      <vt:lpstr>The speed at which an epidemic takes off and dies out is determined by  R(t) = R0 S(t)</vt:lpstr>
      <vt:lpstr>Saturation</vt:lpstr>
      <vt:lpstr>Graph of a simulated epidemic</vt:lpstr>
      <vt:lpstr>How to use this critical proportion x*?  </vt:lpstr>
      <vt:lpstr>Herd Immunity threshold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Compartmental models</vt:lpstr>
      <vt:lpstr>Compartmental Models</vt:lpstr>
      <vt:lpstr>Example: The SIRS model</vt:lpstr>
      <vt:lpstr>Transmission rate</vt:lpstr>
      <vt:lpstr>Force of infection</vt:lpstr>
      <vt:lpstr>What do basic compartmental models assume?</vt:lpstr>
      <vt:lpstr>Common model structures</vt:lpstr>
      <vt:lpstr>Infectious disease model “solutions”</vt:lpstr>
      <vt:lpstr>How do we approach the solution?</vt:lpstr>
      <vt:lpstr>Phase Plots</vt:lpstr>
      <vt:lpstr>Population Growth and Equations</vt:lpstr>
      <vt:lpstr>Difference Equations</vt:lpstr>
      <vt:lpstr>Solving differential equations</vt:lpstr>
      <vt:lpstr>The basis of numerical solution</vt:lpstr>
      <vt:lpstr>Exponential growth models aren’t ideal</vt:lpstr>
      <vt:lpstr>Self-Limiting Growth</vt:lpstr>
      <vt:lpstr>Defining a steady state (equilibrium)</vt:lpstr>
      <vt:lpstr>Finding the Equilibria of a Model</vt:lpstr>
      <vt:lpstr>Practical Session 1</vt:lpstr>
      <vt:lpstr>Compartmental model building - SEIR  </vt:lpstr>
      <vt:lpstr>Compartmental model building - SEIRS  </vt:lpstr>
      <vt:lpstr>Compartmental model building - SEIRIS  </vt:lpstr>
      <vt:lpstr>Compartmental model building - SEIRIS  </vt:lpstr>
      <vt:lpstr>Let’s see how the dynamics change with key parameter changes</vt:lpstr>
      <vt:lpstr>Run the SIR model with parameters</vt:lpstr>
      <vt:lpstr>Import the csv files</vt:lpstr>
      <vt:lpstr>Coding mathematical models – SIR</vt:lpstr>
      <vt:lpstr>Step 1 - Let’s translate these differential equations into an R function (starting with SIR).</vt:lpstr>
      <vt:lpstr>Step 2 - Define the initial conditions of the system.</vt:lpstr>
      <vt:lpstr>Step 4 - Define the simulation timeline.</vt:lpstr>
      <vt:lpstr>Plot the SIR model results and compare them to app’s results</vt:lpstr>
      <vt:lpstr>What parameters would you need to change to get more frequent epidemic peaks? Would increasing the transmission rate do it?</vt:lpstr>
      <vt:lpstr>Compare the HITs for the SIR and SIRS models. Which is largest? Why? </vt:lpstr>
      <vt:lpstr>Epidemic vs Endemic</vt:lpstr>
      <vt:lpstr>Equilibria</vt:lpstr>
      <vt:lpstr>Equilibria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Águas</dc:creator>
  <cp:lastModifiedBy>Ricardo Aguas</cp:lastModifiedBy>
  <cp:revision>302</cp:revision>
  <dcterms:created xsi:type="dcterms:W3CDTF">2019-11-10T19:03:19Z</dcterms:created>
  <dcterms:modified xsi:type="dcterms:W3CDTF">2023-11-06T08:51:33Z</dcterms:modified>
</cp:coreProperties>
</file>